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tif" ContentType="image/tif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notesSlides/notesSlide193.xml" ContentType="application/vnd.openxmlformats-officedocument.presentationml.notesSlide+xml"/>
  <Override PartName="/ppt/notesSlides/notesSlide194.xml" ContentType="application/vnd.openxmlformats-officedocument.presentationml.notesSlide+xml"/>
  <Override PartName="/ppt/notesSlides/notesSlide195.xml" ContentType="application/vnd.openxmlformats-officedocument.presentationml.notesSlide+xml"/>
  <Override PartName="/ppt/notesSlides/notesSlide196.xml" ContentType="application/vnd.openxmlformats-officedocument.presentationml.notesSlide+xml"/>
  <Override PartName="/ppt/notesSlides/notesSlide197.xml" ContentType="application/vnd.openxmlformats-officedocument.presentationml.notesSlide+xml"/>
  <Override PartName="/ppt/notesSlides/notesSlide198.xml" ContentType="application/vnd.openxmlformats-officedocument.presentationml.notesSlide+xml"/>
  <Override PartName="/ppt/notesSlides/notesSlide199.xml" ContentType="application/vnd.openxmlformats-officedocument.presentationml.notesSlide+xml"/>
  <Override PartName="/ppt/notesSlides/notesSlide200.xml" ContentType="application/vnd.openxmlformats-officedocument.presentationml.notesSlide+xml"/>
  <Override PartName="/ppt/notesSlides/notesSlide201.xml" ContentType="application/vnd.openxmlformats-officedocument.presentationml.notesSlide+xml"/>
  <Override PartName="/ppt/notesSlides/notesSlide202.xml" ContentType="application/vnd.openxmlformats-officedocument.presentationml.notesSlide+xml"/>
  <Override PartName="/ppt/notesSlides/notesSlide203.xml" ContentType="application/vnd.openxmlformats-officedocument.presentationml.notesSlide+xml"/>
  <Override PartName="/ppt/notesSlides/notesSlide204.xml" ContentType="application/vnd.openxmlformats-officedocument.presentationml.notesSlide+xml"/>
  <Override PartName="/ppt/notesSlides/notesSlide205.xml" ContentType="application/vnd.openxmlformats-officedocument.presentationml.notesSlide+xml"/>
  <Override PartName="/ppt/notesSlides/notesSlide206.xml" ContentType="application/vnd.openxmlformats-officedocument.presentationml.notesSlide+xml"/>
  <Override PartName="/ppt/notesSlides/notesSlide207.xml" ContentType="application/vnd.openxmlformats-officedocument.presentationml.notesSlide+xml"/>
  <Override PartName="/ppt/notesSlides/notesSlide208.xml" ContentType="application/vnd.openxmlformats-officedocument.presentationml.notesSlide+xml"/>
  <Override PartName="/ppt/notesSlides/notesSlide209.xml" ContentType="application/vnd.openxmlformats-officedocument.presentationml.notesSlide+xml"/>
  <Override PartName="/ppt/notesSlides/notesSlide210.xml" ContentType="application/vnd.openxmlformats-officedocument.presentationml.notesSlide+xml"/>
  <Override PartName="/ppt/notesSlides/notesSlide211.xml" ContentType="application/vnd.openxmlformats-officedocument.presentationml.notesSlide+xml"/>
  <Override PartName="/ppt/notesSlides/notesSlide212.xml" ContentType="application/vnd.openxmlformats-officedocument.presentationml.notesSlide+xml"/>
  <Override PartName="/ppt/notesSlides/notesSlide213.xml" ContentType="application/vnd.openxmlformats-officedocument.presentationml.notesSlide+xml"/>
  <Override PartName="/ppt/notesSlides/notesSlide214.xml" ContentType="application/vnd.openxmlformats-officedocument.presentationml.notesSlide+xml"/>
  <Override PartName="/ppt/notesSlides/notesSlide215.xml" ContentType="application/vnd.openxmlformats-officedocument.presentationml.notesSlide+xml"/>
  <Override PartName="/ppt/notesSlides/notesSlide216.xml" ContentType="application/vnd.openxmlformats-officedocument.presentationml.notesSlide+xml"/>
  <Override PartName="/ppt/notesSlides/notesSlide217.xml" ContentType="application/vnd.openxmlformats-officedocument.presentationml.notesSlide+xml"/>
  <Override PartName="/ppt/notesSlides/notesSlide218.xml" ContentType="application/vnd.openxmlformats-officedocument.presentationml.notesSlide+xml"/>
  <Override PartName="/ppt/notesSlides/notesSlide219.xml" ContentType="application/vnd.openxmlformats-officedocument.presentationml.notesSlide+xml"/>
  <Override PartName="/ppt/notesSlides/notesSlide220.xml" ContentType="application/vnd.openxmlformats-officedocument.presentationml.notesSlide+xml"/>
  <Override PartName="/ppt/notesSlides/notesSlide2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26"/>
  </p:notesMasterIdLst>
  <p:handoutMasterIdLst>
    <p:handoutMasterId r:id="rId227"/>
  </p:handoutMasterIdLst>
  <p:sldIdLst>
    <p:sldId id="405" r:id="rId5"/>
    <p:sldId id="406" r:id="rId6"/>
    <p:sldId id="889" r:id="rId7"/>
    <p:sldId id="886" r:id="rId8"/>
    <p:sldId id="408" r:id="rId9"/>
    <p:sldId id="409" r:id="rId10"/>
    <p:sldId id="410" r:id="rId11"/>
    <p:sldId id="831" r:id="rId12"/>
    <p:sldId id="884" r:id="rId13"/>
    <p:sldId id="832" r:id="rId14"/>
    <p:sldId id="885" r:id="rId15"/>
    <p:sldId id="833" r:id="rId16"/>
    <p:sldId id="412" r:id="rId17"/>
    <p:sldId id="413" r:id="rId18"/>
    <p:sldId id="414" r:id="rId19"/>
    <p:sldId id="891" r:id="rId20"/>
    <p:sldId id="415" r:id="rId21"/>
    <p:sldId id="890" r:id="rId22"/>
    <p:sldId id="416" r:id="rId23"/>
    <p:sldId id="419" r:id="rId24"/>
    <p:sldId id="421" r:id="rId25"/>
    <p:sldId id="424" r:id="rId26"/>
    <p:sldId id="834" r:id="rId27"/>
    <p:sldId id="422" r:id="rId28"/>
    <p:sldId id="425" r:id="rId29"/>
    <p:sldId id="427" r:id="rId30"/>
    <p:sldId id="428" r:id="rId31"/>
    <p:sldId id="430" r:id="rId32"/>
    <p:sldId id="431" r:id="rId33"/>
    <p:sldId id="432" r:id="rId34"/>
    <p:sldId id="433" r:id="rId35"/>
    <p:sldId id="434" r:id="rId36"/>
    <p:sldId id="836" r:id="rId37"/>
    <p:sldId id="435" r:id="rId38"/>
    <p:sldId id="838" r:id="rId39"/>
    <p:sldId id="840" r:id="rId40"/>
    <p:sldId id="454" r:id="rId41"/>
    <p:sldId id="455" r:id="rId42"/>
    <p:sldId id="466" r:id="rId43"/>
    <p:sldId id="467" r:id="rId44"/>
    <p:sldId id="469" r:id="rId45"/>
    <p:sldId id="470" r:id="rId46"/>
    <p:sldId id="841" r:id="rId47"/>
    <p:sldId id="842" r:id="rId48"/>
    <p:sldId id="843" r:id="rId49"/>
    <p:sldId id="481" r:id="rId50"/>
    <p:sldId id="483" r:id="rId51"/>
    <p:sldId id="486" r:id="rId52"/>
    <p:sldId id="844" r:id="rId53"/>
    <p:sldId id="487" r:id="rId54"/>
    <p:sldId id="493" r:id="rId55"/>
    <p:sldId id="494" r:id="rId56"/>
    <p:sldId id="495" r:id="rId57"/>
    <p:sldId id="505" r:id="rId58"/>
    <p:sldId id="506" r:id="rId59"/>
    <p:sldId id="509" r:id="rId60"/>
    <p:sldId id="510" r:id="rId61"/>
    <p:sldId id="511" r:id="rId62"/>
    <p:sldId id="512" r:id="rId63"/>
    <p:sldId id="513" r:id="rId64"/>
    <p:sldId id="516" r:id="rId65"/>
    <p:sldId id="519" r:id="rId66"/>
    <p:sldId id="520" r:id="rId67"/>
    <p:sldId id="522" r:id="rId68"/>
    <p:sldId id="523" r:id="rId69"/>
    <p:sldId id="526" r:id="rId70"/>
    <p:sldId id="527" r:id="rId71"/>
    <p:sldId id="528" r:id="rId72"/>
    <p:sldId id="529" r:id="rId73"/>
    <p:sldId id="530" r:id="rId74"/>
    <p:sldId id="531" r:id="rId75"/>
    <p:sldId id="533" r:id="rId76"/>
    <p:sldId id="893" r:id="rId77"/>
    <p:sldId id="535" r:id="rId78"/>
    <p:sldId id="537" r:id="rId79"/>
    <p:sldId id="540" r:id="rId80"/>
    <p:sldId id="541" r:id="rId81"/>
    <p:sldId id="545" r:id="rId82"/>
    <p:sldId id="845" r:id="rId83"/>
    <p:sldId id="546" r:id="rId84"/>
    <p:sldId id="547" r:id="rId85"/>
    <p:sldId id="548" r:id="rId86"/>
    <p:sldId id="550" r:id="rId87"/>
    <p:sldId id="551" r:id="rId88"/>
    <p:sldId id="552" r:id="rId89"/>
    <p:sldId id="558" r:id="rId90"/>
    <p:sldId id="559" r:id="rId91"/>
    <p:sldId id="560" r:id="rId92"/>
    <p:sldId id="561" r:id="rId93"/>
    <p:sldId id="562" r:id="rId94"/>
    <p:sldId id="564" r:id="rId95"/>
    <p:sldId id="565" r:id="rId96"/>
    <p:sldId id="566" r:id="rId97"/>
    <p:sldId id="567" r:id="rId98"/>
    <p:sldId id="569" r:id="rId99"/>
    <p:sldId id="570" r:id="rId100"/>
    <p:sldId id="571" r:id="rId101"/>
    <p:sldId id="572" r:id="rId102"/>
    <p:sldId id="573" r:id="rId103"/>
    <p:sldId id="574" r:id="rId104"/>
    <p:sldId id="583" r:id="rId105"/>
    <p:sldId id="584" r:id="rId106"/>
    <p:sldId id="585" r:id="rId107"/>
    <p:sldId id="586" r:id="rId108"/>
    <p:sldId id="846" r:id="rId109"/>
    <p:sldId id="592" r:id="rId110"/>
    <p:sldId id="847" r:id="rId111"/>
    <p:sldId id="593" r:id="rId112"/>
    <p:sldId id="596" r:id="rId113"/>
    <p:sldId id="599" r:id="rId114"/>
    <p:sldId id="600" r:id="rId115"/>
    <p:sldId id="601" r:id="rId116"/>
    <p:sldId id="602" r:id="rId117"/>
    <p:sldId id="616" r:id="rId118"/>
    <p:sldId id="849" r:id="rId119"/>
    <p:sldId id="850" r:id="rId120"/>
    <p:sldId id="851" r:id="rId121"/>
    <p:sldId id="852" r:id="rId122"/>
    <p:sldId id="617" r:id="rId123"/>
    <p:sldId id="618" r:id="rId124"/>
    <p:sldId id="619" r:id="rId125"/>
    <p:sldId id="635" r:id="rId126"/>
    <p:sldId id="853" r:id="rId127"/>
    <p:sldId id="854" r:id="rId128"/>
    <p:sldId id="855" r:id="rId129"/>
    <p:sldId id="856" r:id="rId130"/>
    <p:sldId id="636" r:id="rId131"/>
    <p:sldId id="887" r:id="rId132"/>
    <p:sldId id="892" r:id="rId133"/>
    <p:sldId id="888" r:id="rId134"/>
    <p:sldId id="637" r:id="rId135"/>
    <p:sldId id="643" r:id="rId136"/>
    <p:sldId id="644" r:id="rId137"/>
    <p:sldId id="645" r:id="rId138"/>
    <p:sldId id="646" r:id="rId139"/>
    <p:sldId id="649" r:id="rId140"/>
    <p:sldId id="650" r:id="rId141"/>
    <p:sldId id="652" r:id="rId142"/>
    <p:sldId id="653" r:id="rId143"/>
    <p:sldId id="857" r:id="rId144"/>
    <p:sldId id="858" r:id="rId145"/>
    <p:sldId id="859" r:id="rId146"/>
    <p:sldId id="861" r:id="rId147"/>
    <p:sldId id="860" r:id="rId148"/>
    <p:sldId id="655" r:id="rId149"/>
    <p:sldId id="657" r:id="rId150"/>
    <p:sldId id="658" r:id="rId151"/>
    <p:sldId id="659" r:id="rId152"/>
    <p:sldId id="660" r:id="rId153"/>
    <p:sldId id="661" r:id="rId154"/>
    <p:sldId id="662" r:id="rId155"/>
    <p:sldId id="666" r:id="rId156"/>
    <p:sldId id="667" r:id="rId157"/>
    <p:sldId id="669" r:id="rId158"/>
    <p:sldId id="671" r:id="rId159"/>
    <p:sldId id="674" r:id="rId160"/>
    <p:sldId id="675" r:id="rId161"/>
    <p:sldId id="676" r:id="rId162"/>
    <p:sldId id="678" r:id="rId163"/>
    <p:sldId id="679" r:id="rId164"/>
    <p:sldId id="680" r:id="rId165"/>
    <p:sldId id="681" r:id="rId166"/>
    <p:sldId id="683" r:id="rId167"/>
    <p:sldId id="684" r:id="rId168"/>
    <p:sldId id="685" r:id="rId169"/>
    <p:sldId id="686" r:id="rId170"/>
    <p:sldId id="688" r:id="rId171"/>
    <p:sldId id="690" r:id="rId172"/>
    <p:sldId id="691" r:id="rId173"/>
    <p:sldId id="692" r:id="rId174"/>
    <p:sldId id="693" r:id="rId175"/>
    <p:sldId id="694" r:id="rId176"/>
    <p:sldId id="695" r:id="rId177"/>
    <p:sldId id="696" r:id="rId178"/>
    <p:sldId id="697" r:id="rId179"/>
    <p:sldId id="698" r:id="rId180"/>
    <p:sldId id="700" r:id="rId181"/>
    <p:sldId id="701" r:id="rId182"/>
    <p:sldId id="702" r:id="rId183"/>
    <p:sldId id="703" r:id="rId184"/>
    <p:sldId id="707" r:id="rId185"/>
    <p:sldId id="708" r:id="rId186"/>
    <p:sldId id="709" r:id="rId187"/>
    <p:sldId id="712" r:id="rId188"/>
    <p:sldId id="713" r:id="rId189"/>
    <p:sldId id="714" r:id="rId190"/>
    <p:sldId id="715" r:id="rId191"/>
    <p:sldId id="717" r:id="rId192"/>
    <p:sldId id="728" r:id="rId193"/>
    <p:sldId id="730" r:id="rId194"/>
    <p:sldId id="731" r:id="rId195"/>
    <p:sldId id="741" r:id="rId196"/>
    <p:sldId id="863" r:id="rId197"/>
    <p:sldId id="751" r:id="rId198"/>
    <p:sldId id="757" r:id="rId199"/>
    <p:sldId id="758" r:id="rId200"/>
    <p:sldId id="759" r:id="rId201"/>
    <p:sldId id="767" r:id="rId202"/>
    <p:sldId id="768" r:id="rId203"/>
    <p:sldId id="769" r:id="rId204"/>
    <p:sldId id="773" r:id="rId205"/>
    <p:sldId id="774" r:id="rId206"/>
    <p:sldId id="868" r:id="rId207"/>
    <p:sldId id="869" r:id="rId208"/>
    <p:sldId id="875" r:id="rId209"/>
    <p:sldId id="873" r:id="rId210"/>
    <p:sldId id="871" r:id="rId211"/>
    <p:sldId id="822" r:id="rId212"/>
    <p:sldId id="823" r:id="rId213"/>
    <p:sldId id="825" r:id="rId214"/>
    <p:sldId id="828" r:id="rId215"/>
    <p:sldId id="829" r:id="rId216"/>
    <p:sldId id="830" r:id="rId217"/>
    <p:sldId id="876" r:id="rId218"/>
    <p:sldId id="877" r:id="rId219"/>
    <p:sldId id="878" r:id="rId220"/>
    <p:sldId id="879" r:id="rId221"/>
    <p:sldId id="880" r:id="rId222"/>
    <p:sldId id="881" r:id="rId223"/>
    <p:sldId id="882" r:id="rId224"/>
    <p:sldId id="883" r:id="rId225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49">
          <p15:clr>
            <a:srgbClr val="A4A3A4"/>
          </p15:clr>
        </p15:guide>
        <p15:guide id="2" orient="horz" pos="247">
          <p15:clr>
            <a:srgbClr val="A4A3A4"/>
          </p15:clr>
        </p15:guide>
        <p15:guide id="3" pos="5601">
          <p15:clr>
            <a:srgbClr val="A4A3A4"/>
          </p15:clr>
        </p15:guide>
        <p15:guide id="4" pos="158">
          <p15:clr>
            <a:srgbClr val="A4A3A4"/>
          </p15:clr>
        </p15:guide>
        <p15:guide id="5" pos="5055">
          <p15:clr>
            <a:srgbClr val="A4A3A4"/>
          </p15:clr>
        </p15:guide>
        <p15:guide id="6" pos="4785">
          <p15:clr>
            <a:srgbClr val="A4A3A4"/>
          </p15:clr>
        </p15:guide>
        <p15:guide id="7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A71930"/>
    <a:srgbClr val="EE90A0"/>
    <a:srgbClr val="CDF5FF"/>
    <a:srgbClr val="CC006A"/>
    <a:srgbClr val="A0A1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756" autoAdjust="0"/>
    <p:restoredTop sz="91563" autoAdjust="0"/>
  </p:normalViewPr>
  <p:slideViewPr>
    <p:cSldViewPr snapToGrid="0" snapToObjects="1" showGuides="1">
      <p:cViewPr varScale="1">
        <p:scale>
          <a:sx n="153" d="100"/>
          <a:sy n="153" d="100"/>
        </p:scale>
        <p:origin x="812" y="92"/>
      </p:cViewPr>
      <p:guideLst>
        <p:guide orient="horz" pos="949"/>
        <p:guide orient="horz" pos="247"/>
        <p:guide pos="5601"/>
        <p:guide pos="158"/>
        <p:guide pos="5055"/>
        <p:guide pos="4785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3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63" Type="http://schemas.openxmlformats.org/officeDocument/2006/relationships/slide" Target="slides/slide59.xml"/><Relationship Id="rId84" Type="http://schemas.openxmlformats.org/officeDocument/2006/relationships/slide" Target="slides/slide80.xml"/><Relationship Id="rId138" Type="http://schemas.openxmlformats.org/officeDocument/2006/relationships/slide" Target="slides/slide134.xml"/><Relationship Id="rId159" Type="http://schemas.openxmlformats.org/officeDocument/2006/relationships/slide" Target="slides/slide155.xml"/><Relationship Id="rId170" Type="http://schemas.openxmlformats.org/officeDocument/2006/relationships/slide" Target="slides/slide166.xml"/><Relationship Id="rId191" Type="http://schemas.openxmlformats.org/officeDocument/2006/relationships/slide" Target="slides/slide187.xml"/><Relationship Id="rId205" Type="http://schemas.openxmlformats.org/officeDocument/2006/relationships/slide" Target="slides/slide201.xml"/><Relationship Id="rId226" Type="http://schemas.openxmlformats.org/officeDocument/2006/relationships/notesMaster" Target="notesMasters/notesMaster1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53" Type="http://schemas.openxmlformats.org/officeDocument/2006/relationships/slide" Target="slides/slide49.xml"/><Relationship Id="rId74" Type="http://schemas.openxmlformats.org/officeDocument/2006/relationships/slide" Target="slides/slide70.xml"/><Relationship Id="rId128" Type="http://schemas.openxmlformats.org/officeDocument/2006/relationships/slide" Target="slides/slide124.xml"/><Relationship Id="rId149" Type="http://schemas.openxmlformats.org/officeDocument/2006/relationships/slide" Target="slides/slide145.xml"/><Relationship Id="rId5" Type="http://schemas.openxmlformats.org/officeDocument/2006/relationships/slide" Target="slides/slide1.xml"/><Relationship Id="rId95" Type="http://schemas.openxmlformats.org/officeDocument/2006/relationships/slide" Target="slides/slide91.xml"/><Relationship Id="rId160" Type="http://schemas.openxmlformats.org/officeDocument/2006/relationships/slide" Target="slides/slide156.xml"/><Relationship Id="rId181" Type="http://schemas.openxmlformats.org/officeDocument/2006/relationships/slide" Target="slides/slide177.xml"/><Relationship Id="rId216" Type="http://schemas.openxmlformats.org/officeDocument/2006/relationships/slide" Target="slides/slide212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18" Type="http://schemas.openxmlformats.org/officeDocument/2006/relationships/slide" Target="slides/slide114.xml"/><Relationship Id="rId134" Type="http://schemas.openxmlformats.org/officeDocument/2006/relationships/slide" Target="slides/slide130.xml"/><Relationship Id="rId139" Type="http://schemas.openxmlformats.org/officeDocument/2006/relationships/slide" Target="slides/slide135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50" Type="http://schemas.openxmlformats.org/officeDocument/2006/relationships/slide" Target="slides/slide146.xml"/><Relationship Id="rId155" Type="http://schemas.openxmlformats.org/officeDocument/2006/relationships/slide" Target="slides/slide151.xml"/><Relationship Id="rId171" Type="http://schemas.openxmlformats.org/officeDocument/2006/relationships/slide" Target="slides/slide167.xml"/><Relationship Id="rId176" Type="http://schemas.openxmlformats.org/officeDocument/2006/relationships/slide" Target="slides/slide172.xml"/><Relationship Id="rId192" Type="http://schemas.openxmlformats.org/officeDocument/2006/relationships/slide" Target="slides/slide188.xml"/><Relationship Id="rId197" Type="http://schemas.openxmlformats.org/officeDocument/2006/relationships/slide" Target="slides/slide193.xml"/><Relationship Id="rId206" Type="http://schemas.openxmlformats.org/officeDocument/2006/relationships/slide" Target="slides/slide202.xml"/><Relationship Id="rId227" Type="http://schemas.openxmlformats.org/officeDocument/2006/relationships/handoutMaster" Target="handoutMasters/handoutMaster1.xml"/><Relationship Id="rId201" Type="http://schemas.openxmlformats.org/officeDocument/2006/relationships/slide" Target="slides/slide197.xml"/><Relationship Id="rId222" Type="http://schemas.openxmlformats.org/officeDocument/2006/relationships/slide" Target="slides/slide218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08" Type="http://schemas.openxmlformats.org/officeDocument/2006/relationships/slide" Target="slides/slide104.xml"/><Relationship Id="rId124" Type="http://schemas.openxmlformats.org/officeDocument/2006/relationships/slide" Target="slides/slide120.xml"/><Relationship Id="rId129" Type="http://schemas.openxmlformats.org/officeDocument/2006/relationships/slide" Target="slides/slide125.xml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40" Type="http://schemas.openxmlformats.org/officeDocument/2006/relationships/slide" Target="slides/slide136.xml"/><Relationship Id="rId145" Type="http://schemas.openxmlformats.org/officeDocument/2006/relationships/slide" Target="slides/slide141.xml"/><Relationship Id="rId161" Type="http://schemas.openxmlformats.org/officeDocument/2006/relationships/slide" Target="slides/slide157.xml"/><Relationship Id="rId166" Type="http://schemas.openxmlformats.org/officeDocument/2006/relationships/slide" Target="slides/slide162.xml"/><Relationship Id="rId182" Type="http://schemas.openxmlformats.org/officeDocument/2006/relationships/slide" Target="slides/slide178.xml"/><Relationship Id="rId187" Type="http://schemas.openxmlformats.org/officeDocument/2006/relationships/slide" Target="slides/slide183.xml"/><Relationship Id="rId217" Type="http://schemas.openxmlformats.org/officeDocument/2006/relationships/slide" Target="slides/slide213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212" Type="http://schemas.openxmlformats.org/officeDocument/2006/relationships/slide" Target="slides/slide208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119" Type="http://schemas.openxmlformats.org/officeDocument/2006/relationships/slide" Target="slides/slide115.xml"/><Relationship Id="rId44" Type="http://schemas.openxmlformats.org/officeDocument/2006/relationships/slide" Target="slides/slide40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130" Type="http://schemas.openxmlformats.org/officeDocument/2006/relationships/slide" Target="slides/slide126.xml"/><Relationship Id="rId135" Type="http://schemas.openxmlformats.org/officeDocument/2006/relationships/slide" Target="slides/slide131.xml"/><Relationship Id="rId151" Type="http://schemas.openxmlformats.org/officeDocument/2006/relationships/slide" Target="slides/slide147.xml"/><Relationship Id="rId156" Type="http://schemas.openxmlformats.org/officeDocument/2006/relationships/slide" Target="slides/slide152.xml"/><Relationship Id="rId177" Type="http://schemas.openxmlformats.org/officeDocument/2006/relationships/slide" Target="slides/slide173.xml"/><Relationship Id="rId198" Type="http://schemas.openxmlformats.org/officeDocument/2006/relationships/slide" Target="slides/slide194.xml"/><Relationship Id="rId172" Type="http://schemas.openxmlformats.org/officeDocument/2006/relationships/slide" Target="slides/slide168.xml"/><Relationship Id="rId193" Type="http://schemas.openxmlformats.org/officeDocument/2006/relationships/slide" Target="slides/slide189.xml"/><Relationship Id="rId202" Type="http://schemas.openxmlformats.org/officeDocument/2006/relationships/slide" Target="slides/slide198.xml"/><Relationship Id="rId207" Type="http://schemas.openxmlformats.org/officeDocument/2006/relationships/slide" Target="slides/slide203.xml"/><Relationship Id="rId223" Type="http://schemas.openxmlformats.org/officeDocument/2006/relationships/slide" Target="slides/slide219.xml"/><Relationship Id="rId228" Type="http://schemas.openxmlformats.org/officeDocument/2006/relationships/presProps" Target="presProps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120" Type="http://schemas.openxmlformats.org/officeDocument/2006/relationships/slide" Target="slides/slide116.xml"/><Relationship Id="rId125" Type="http://schemas.openxmlformats.org/officeDocument/2006/relationships/slide" Target="slides/slide121.xml"/><Relationship Id="rId141" Type="http://schemas.openxmlformats.org/officeDocument/2006/relationships/slide" Target="slides/slide137.xml"/><Relationship Id="rId146" Type="http://schemas.openxmlformats.org/officeDocument/2006/relationships/slide" Target="slides/slide142.xml"/><Relationship Id="rId167" Type="http://schemas.openxmlformats.org/officeDocument/2006/relationships/slide" Target="slides/slide163.xml"/><Relationship Id="rId188" Type="http://schemas.openxmlformats.org/officeDocument/2006/relationships/slide" Target="slides/slide184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162" Type="http://schemas.openxmlformats.org/officeDocument/2006/relationships/slide" Target="slides/slide158.xml"/><Relationship Id="rId183" Type="http://schemas.openxmlformats.org/officeDocument/2006/relationships/slide" Target="slides/slide179.xml"/><Relationship Id="rId213" Type="http://schemas.openxmlformats.org/officeDocument/2006/relationships/slide" Target="slides/slide209.xml"/><Relationship Id="rId218" Type="http://schemas.openxmlformats.org/officeDocument/2006/relationships/slide" Target="slides/slide214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slide" Target="slides/slide111.xml"/><Relationship Id="rId131" Type="http://schemas.openxmlformats.org/officeDocument/2006/relationships/slide" Target="slides/slide127.xml"/><Relationship Id="rId136" Type="http://schemas.openxmlformats.org/officeDocument/2006/relationships/slide" Target="slides/slide132.xml"/><Relationship Id="rId157" Type="http://schemas.openxmlformats.org/officeDocument/2006/relationships/slide" Target="slides/slide153.xml"/><Relationship Id="rId178" Type="http://schemas.openxmlformats.org/officeDocument/2006/relationships/slide" Target="slides/slide174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52" Type="http://schemas.openxmlformats.org/officeDocument/2006/relationships/slide" Target="slides/slide148.xml"/><Relationship Id="rId173" Type="http://schemas.openxmlformats.org/officeDocument/2006/relationships/slide" Target="slides/slide169.xml"/><Relationship Id="rId194" Type="http://schemas.openxmlformats.org/officeDocument/2006/relationships/slide" Target="slides/slide190.xml"/><Relationship Id="rId199" Type="http://schemas.openxmlformats.org/officeDocument/2006/relationships/slide" Target="slides/slide195.xml"/><Relationship Id="rId203" Type="http://schemas.openxmlformats.org/officeDocument/2006/relationships/slide" Target="slides/slide199.xml"/><Relationship Id="rId208" Type="http://schemas.openxmlformats.org/officeDocument/2006/relationships/slide" Target="slides/slide204.xml"/><Relationship Id="rId229" Type="http://schemas.openxmlformats.org/officeDocument/2006/relationships/viewProps" Target="viewProps.xml"/><Relationship Id="rId19" Type="http://schemas.openxmlformats.org/officeDocument/2006/relationships/slide" Target="slides/slide15.xml"/><Relationship Id="rId224" Type="http://schemas.openxmlformats.org/officeDocument/2006/relationships/slide" Target="slides/slide220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126" Type="http://schemas.openxmlformats.org/officeDocument/2006/relationships/slide" Target="slides/slide122.xml"/><Relationship Id="rId147" Type="http://schemas.openxmlformats.org/officeDocument/2006/relationships/slide" Target="slides/slide143.xml"/><Relationship Id="rId168" Type="http://schemas.openxmlformats.org/officeDocument/2006/relationships/slide" Target="slides/slide164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142" Type="http://schemas.openxmlformats.org/officeDocument/2006/relationships/slide" Target="slides/slide138.xml"/><Relationship Id="rId163" Type="http://schemas.openxmlformats.org/officeDocument/2006/relationships/slide" Target="slides/slide159.xml"/><Relationship Id="rId184" Type="http://schemas.openxmlformats.org/officeDocument/2006/relationships/slide" Target="slides/slide180.xml"/><Relationship Id="rId189" Type="http://schemas.openxmlformats.org/officeDocument/2006/relationships/slide" Target="slides/slide185.xml"/><Relationship Id="rId219" Type="http://schemas.openxmlformats.org/officeDocument/2006/relationships/slide" Target="slides/slide215.xml"/><Relationship Id="rId3" Type="http://schemas.openxmlformats.org/officeDocument/2006/relationships/customXml" Target="../customXml/item3.xml"/><Relationship Id="rId214" Type="http://schemas.openxmlformats.org/officeDocument/2006/relationships/slide" Target="slides/slide210.xml"/><Relationship Id="rId230" Type="http://schemas.openxmlformats.org/officeDocument/2006/relationships/theme" Target="theme/theme1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slide" Target="slides/slide112.xml"/><Relationship Id="rId137" Type="http://schemas.openxmlformats.org/officeDocument/2006/relationships/slide" Target="slides/slide133.xml"/><Relationship Id="rId158" Type="http://schemas.openxmlformats.org/officeDocument/2006/relationships/slide" Target="slides/slide154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32" Type="http://schemas.openxmlformats.org/officeDocument/2006/relationships/slide" Target="slides/slide128.xml"/><Relationship Id="rId153" Type="http://schemas.openxmlformats.org/officeDocument/2006/relationships/slide" Target="slides/slide149.xml"/><Relationship Id="rId174" Type="http://schemas.openxmlformats.org/officeDocument/2006/relationships/slide" Target="slides/slide170.xml"/><Relationship Id="rId179" Type="http://schemas.openxmlformats.org/officeDocument/2006/relationships/slide" Target="slides/slide175.xml"/><Relationship Id="rId195" Type="http://schemas.openxmlformats.org/officeDocument/2006/relationships/slide" Target="slides/slide191.xml"/><Relationship Id="rId209" Type="http://schemas.openxmlformats.org/officeDocument/2006/relationships/slide" Target="slides/slide205.xml"/><Relationship Id="rId190" Type="http://schemas.openxmlformats.org/officeDocument/2006/relationships/slide" Target="slides/slide186.xml"/><Relationship Id="rId204" Type="http://schemas.openxmlformats.org/officeDocument/2006/relationships/slide" Target="slides/slide200.xml"/><Relationship Id="rId220" Type="http://schemas.openxmlformats.org/officeDocument/2006/relationships/slide" Target="slides/slide216.xml"/><Relationship Id="rId225" Type="http://schemas.openxmlformats.org/officeDocument/2006/relationships/slide" Target="slides/slide221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27" Type="http://schemas.openxmlformats.org/officeDocument/2006/relationships/slide" Target="slides/slide12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slide" Target="slides/slide118.xml"/><Relationship Id="rId143" Type="http://schemas.openxmlformats.org/officeDocument/2006/relationships/slide" Target="slides/slide139.xml"/><Relationship Id="rId148" Type="http://schemas.openxmlformats.org/officeDocument/2006/relationships/slide" Target="slides/slide144.xml"/><Relationship Id="rId164" Type="http://schemas.openxmlformats.org/officeDocument/2006/relationships/slide" Target="slides/slide160.xml"/><Relationship Id="rId169" Type="http://schemas.openxmlformats.org/officeDocument/2006/relationships/slide" Target="slides/slide165.xml"/><Relationship Id="rId185" Type="http://schemas.openxmlformats.org/officeDocument/2006/relationships/slide" Target="slides/slide18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80" Type="http://schemas.openxmlformats.org/officeDocument/2006/relationships/slide" Target="slides/slide176.xml"/><Relationship Id="rId210" Type="http://schemas.openxmlformats.org/officeDocument/2006/relationships/slide" Target="slides/slide206.xml"/><Relationship Id="rId215" Type="http://schemas.openxmlformats.org/officeDocument/2006/relationships/slide" Target="slides/slide211.xml"/><Relationship Id="rId26" Type="http://schemas.openxmlformats.org/officeDocument/2006/relationships/slide" Target="slides/slide22.xml"/><Relationship Id="rId231" Type="http://schemas.openxmlformats.org/officeDocument/2006/relationships/tableStyles" Target="tableStyles.xml"/><Relationship Id="rId47" Type="http://schemas.openxmlformats.org/officeDocument/2006/relationships/slide" Target="slides/slide43.xml"/><Relationship Id="rId68" Type="http://schemas.openxmlformats.org/officeDocument/2006/relationships/slide" Target="slides/slide64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33" Type="http://schemas.openxmlformats.org/officeDocument/2006/relationships/slide" Target="slides/slide129.xml"/><Relationship Id="rId154" Type="http://schemas.openxmlformats.org/officeDocument/2006/relationships/slide" Target="slides/slide150.xml"/><Relationship Id="rId175" Type="http://schemas.openxmlformats.org/officeDocument/2006/relationships/slide" Target="slides/slide171.xml"/><Relationship Id="rId196" Type="http://schemas.openxmlformats.org/officeDocument/2006/relationships/slide" Target="slides/slide192.xml"/><Relationship Id="rId200" Type="http://schemas.openxmlformats.org/officeDocument/2006/relationships/slide" Target="slides/slide196.xml"/><Relationship Id="rId16" Type="http://schemas.openxmlformats.org/officeDocument/2006/relationships/slide" Target="slides/slide12.xml"/><Relationship Id="rId221" Type="http://schemas.openxmlformats.org/officeDocument/2006/relationships/slide" Target="slides/slide217.xml"/><Relationship Id="rId37" Type="http://schemas.openxmlformats.org/officeDocument/2006/relationships/slide" Target="slides/slide33.xml"/><Relationship Id="rId58" Type="http://schemas.openxmlformats.org/officeDocument/2006/relationships/slide" Target="slides/slide54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slide" Target="slides/slide119.xml"/><Relationship Id="rId144" Type="http://schemas.openxmlformats.org/officeDocument/2006/relationships/slide" Target="slides/slide140.xml"/><Relationship Id="rId90" Type="http://schemas.openxmlformats.org/officeDocument/2006/relationships/slide" Target="slides/slide86.xml"/><Relationship Id="rId165" Type="http://schemas.openxmlformats.org/officeDocument/2006/relationships/slide" Target="slides/slide161.xml"/><Relationship Id="rId186" Type="http://schemas.openxmlformats.org/officeDocument/2006/relationships/slide" Target="slides/slide182.xml"/><Relationship Id="rId211" Type="http://schemas.openxmlformats.org/officeDocument/2006/relationships/slide" Target="slides/slide20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130199-4B0F-F34D-8B2F-8DC7A2BA724B}" type="datetimeFigureOut">
              <a:rPr lang="en-US" smtClean="0"/>
              <a:pPr/>
              <a:t>10/8/2018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3F299D-305F-2E4D-843B-4E52E1BA6C97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51791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5F0B3E-B3CA-6B43-A39F-7DF9FB3B3633}" type="datetimeFigureOut">
              <a:rPr lang="en-US" smtClean="0"/>
              <a:pPr/>
              <a:t>10/8/2018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92CF6C-796E-DB41-B01E-6E0DB075B09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649570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1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1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1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1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1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1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1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1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1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2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2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.xml"/><Relationship Id="rId1" Type="http://schemas.openxmlformats.org/officeDocument/2006/relationships/notesMaster" Target="../notesMasters/notesMaster1.xml"/></Relationships>
</file>

<file path=ppt/notesSlides/_rels/notesSlide2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2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2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2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6.xml"/><Relationship Id="rId1" Type="http://schemas.openxmlformats.org/officeDocument/2006/relationships/notesMaster" Target="../notesMasters/notesMaster1.xml"/></Relationships>
</file>

<file path=ppt/notesSlides/_rels/notesSlide2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7.xml"/><Relationship Id="rId1" Type="http://schemas.openxmlformats.org/officeDocument/2006/relationships/notesMaster" Target="../notesMasters/notesMaster1.xml"/></Relationships>
</file>

<file path=ppt/notesSlides/_rels/notesSlide2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8.xml"/><Relationship Id="rId1" Type="http://schemas.openxmlformats.org/officeDocument/2006/relationships/notesMaster" Target="../notesMasters/notesMaster1.xml"/></Relationships>
</file>

<file path=ppt/notesSlides/_rels/notesSlide2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0.xml"/><Relationship Id="rId1" Type="http://schemas.openxmlformats.org/officeDocument/2006/relationships/notesMaster" Target="../notesMasters/notesMaster1.xml"/></Relationships>
</file>

<file path=ppt/notesSlides/_rels/notesSlide2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1.xml"/><Relationship Id="rId1" Type="http://schemas.openxmlformats.org/officeDocument/2006/relationships/notesMaster" Target="../notesMasters/notesMaster1.xml"/></Relationships>
</file>

<file path=ppt/notesSlides/_rels/notesSlide2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2.xml"/><Relationship Id="rId1" Type="http://schemas.openxmlformats.org/officeDocument/2006/relationships/notesMaster" Target="../notesMasters/notesMaster1.xml"/></Relationships>
</file>

<file path=ppt/notesSlides/_rels/notesSlide2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3.xml"/><Relationship Id="rId1" Type="http://schemas.openxmlformats.org/officeDocument/2006/relationships/notesMaster" Target="../notesMasters/notesMaster1.xml"/></Relationships>
</file>

<file path=ppt/notesSlides/_rels/notesSlide2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4.xml"/><Relationship Id="rId1" Type="http://schemas.openxmlformats.org/officeDocument/2006/relationships/notesMaster" Target="../notesMasters/notesMaster1.xml"/></Relationships>
</file>

<file path=ppt/notesSlides/_rels/notesSlide2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5.xml"/><Relationship Id="rId1" Type="http://schemas.openxmlformats.org/officeDocument/2006/relationships/notesMaster" Target="../notesMasters/notesMaster1.xml"/></Relationships>
</file>

<file path=ppt/notesSlides/_rels/notesSlide2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6.xml"/><Relationship Id="rId1" Type="http://schemas.openxmlformats.org/officeDocument/2006/relationships/notesMaster" Target="../notesMasters/notesMaster1.xml"/></Relationships>
</file>

<file path=ppt/notesSlides/_rels/notesSlide2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7.xml"/><Relationship Id="rId1" Type="http://schemas.openxmlformats.org/officeDocument/2006/relationships/notesMaster" Target="../notesMasters/notesMaster1.xml"/></Relationships>
</file>

<file path=ppt/notesSlides/_rels/notesSlide2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8.xml"/><Relationship Id="rId1" Type="http://schemas.openxmlformats.org/officeDocument/2006/relationships/notesMaster" Target="../notesMasters/notesMaster1.xml"/></Relationships>
</file>

<file path=ppt/notesSlides/_rels/notesSlide2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0.xml"/><Relationship Id="rId1" Type="http://schemas.openxmlformats.org/officeDocument/2006/relationships/notesMaster" Target="../notesMasters/notesMaster1.xml"/></Relationships>
</file>

<file path=ppt/notesSlides/_rels/notesSlide2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43745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1374360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100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5653039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101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2922795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102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5928509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103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8540011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104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1094041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105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0850945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106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4116437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107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4824877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108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3131793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109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70388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6687603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0273114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4302812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9573618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9984170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7389339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1394491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6821258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2609521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2187425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23388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5479455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293649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7598120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2283568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121807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8929430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9415120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0115316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1711633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8355477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00943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4340211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4280164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3702931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6273631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2733643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4476668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4062149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7606471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8616113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2691026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11406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4822525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3643130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7548655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6935575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4427574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4112847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145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1634344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146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0748839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6399269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148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67332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54169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1906828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150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2614352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151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0601227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152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7530484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153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4313850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154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2224051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155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0769213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156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2113279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157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4654405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158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0944528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159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38328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098431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160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7424241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161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8575232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162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9718423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163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6381354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164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6272277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165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6266712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166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3387325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167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1373561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168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5813177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169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48311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5179016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170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0018790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171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3186877"/>
      </p:ext>
    </p:extLst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172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3233025"/>
      </p:ext>
    </p:extLst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173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4916021"/>
      </p:ext>
    </p:extLst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174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6404825"/>
      </p:ext>
    </p:extLst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175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890492"/>
      </p:ext>
    </p:extLst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176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7869966"/>
      </p:ext>
    </p:extLst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177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0602691"/>
      </p:ext>
    </p:extLst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178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5758058"/>
      </p:ext>
    </p:extLst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179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28246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70444490"/>
      </p:ext>
    </p:extLst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180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0861091"/>
      </p:ext>
    </p:extLst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181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7438475"/>
      </p:ext>
    </p:extLst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182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8256838"/>
      </p:ext>
    </p:extLst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183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2347578"/>
      </p:ext>
    </p:extLst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184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7314701"/>
      </p:ext>
    </p:extLst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185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2523485"/>
      </p:ext>
    </p:extLst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186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7891726"/>
      </p:ext>
    </p:extLst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187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22552924"/>
      </p:ext>
    </p:extLst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188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5669044"/>
      </p:ext>
    </p:extLst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189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69945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7723434"/>
      </p:ext>
    </p:extLst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190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2665560"/>
      </p:ext>
    </p:extLst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191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6021619"/>
      </p:ext>
    </p:extLst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192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6112072"/>
      </p:ext>
    </p:extLst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193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1242765"/>
      </p:ext>
    </p:extLst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194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8347735"/>
      </p:ext>
    </p:extLst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195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6230578"/>
      </p:ext>
    </p:extLst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196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6609426"/>
      </p:ext>
    </p:extLst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197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7064194"/>
      </p:ext>
    </p:extLst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198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8029213"/>
      </p:ext>
    </p:extLst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199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3094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261170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1077664"/>
      </p:ext>
    </p:extLst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200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4079439"/>
      </p:ext>
    </p:extLst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201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8484693"/>
      </p:ext>
    </p:extLst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202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8208038"/>
      </p:ext>
    </p:extLst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203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8488580"/>
      </p:ext>
    </p:extLst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204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7264289"/>
      </p:ext>
    </p:extLst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205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5464256"/>
      </p:ext>
    </p:extLst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206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8958075"/>
      </p:ext>
    </p:extLst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207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8653917"/>
      </p:ext>
    </p:extLst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208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2807026"/>
      </p:ext>
    </p:extLst>
  </p:cSld>
  <p:clrMapOvr>
    <a:masterClrMapping/>
  </p:clrMapOvr>
</p:notes>
</file>

<file path=ppt/notesSlides/notesSlide2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209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449772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9329617"/>
      </p:ext>
    </p:extLst>
  </p:cSld>
  <p:clrMapOvr>
    <a:masterClrMapping/>
  </p:clrMapOvr>
</p:notes>
</file>

<file path=ppt/notesSlides/notesSlide2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2703780"/>
      </p:ext>
    </p:extLst>
  </p:cSld>
  <p:clrMapOvr>
    <a:masterClrMapping/>
  </p:clrMapOvr>
</p:notes>
</file>

<file path=ppt/notesSlides/notesSlide2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8567777"/>
      </p:ext>
    </p:extLst>
  </p:cSld>
  <p:clrMapOvr>
    <a:masterClrMapping/>
  </p:clrMapOvr>
</p:notes>
</file>

<file path=ppt/notesSlides/notesSlide2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3734764"/>
      </p:ext>
    </p:extLst>
  </p:cSld>
  <p:clrMapOvr>
    <a:masterClrMapping/>
  </p:clrMapOvr>
</p:notes>
</file>

<file path=ppt/notesSlides/notesSlide2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9420465"/>
      </p:ext>
    </p:extLst>
  </p:cSld>
  <p:clrMapOvr>
    <a:masterClrMapping/>
  </p:clrMapOvr>
</p:notes>
</file>

<file path=ppt/notesSlides/notesSlide2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8312800"/>
      </p:ext>
    </p:extLst>
  </p:cSld>
  <p:clrMapOvr>
    <a:masterClrMapping/>
  </p:clrMapOvr>
</p:notes>
</file>

<file path=ppt/notesSlides/notesSlide2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1836237"/>
      </p:ext>
    </p:extLst>
  </p:cSld>
  <p:clrMapOvr>
    <a:masterClrMapping/>
  </p:clrMapOvr>
</p:notes>
</file>

<file path=ppt/notesSlides/notesSlide2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2859519"/>
      </p:ext>
    </p:extLst>
  </p:cSld>
  <p:clrMapOvr>
    <a:masterClrMapping/>
  </p:clrMapOvr>
</p:notes>
</file>

<file path=ppt/notesSlides/notesSlide2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4557669"/>
      </p:ext>
    </p:extLst>
  </p:cSld>
  <p:clrMapOvr>
    <a:masterClrMapping/>
  </p:clrMapOvr>
</p:notes>
</file>

<file path=ppt/notesSlides/notesSlide2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3145497"/>
      </p:ext>
    </p:extLst>
  </p:cSld>
  <p:clrMapOvr>
    <a:masterClrMapping/>
  </p:clrMapOvr>
</p:notes>
</file>

<file path=ppt/notesSlides/notesSlide2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478902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0742969"/>
      </p:ext>
    </p:extLst>
  </p:cSld>
  <p:clrMapOvr>
    <a:masterClrMapping/>
  </p:clrMapOvr>
</p:notes>
</file>

<file path=ppt/notesSlides/notesSlide2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9533541"/>
      </p:ext>
    </p:extLst>
  </p:cSld>
  <p:clrMapOvr>
    <a:masterClrMapping/>
  </p:clrMapOvr>
</p:notes>
</file>

<file path=ppt/notesSlides/notesSlide2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156703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760622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399698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889504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321288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901927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76676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07598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739691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995357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830775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636278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aseline="0" dirty="0" smtClean="0"/>
              <a:t>.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248474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300836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912426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485885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277479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326225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18002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768476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445800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208421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397218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306649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913445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45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383578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46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56891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309872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48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748979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66951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951362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50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128913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51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110056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52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26695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53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41592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54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406737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55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040549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56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162236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57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278482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58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409342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59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846858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799083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60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60863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61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026403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62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6084599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63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976977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64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7094213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65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9940459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66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631765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67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6146148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68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6387216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69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30158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5742997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70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35326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71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853584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72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256270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73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8346517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74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252984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75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4395839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76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5838960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77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187249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78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3018786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79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18843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9176733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Basic implementation</a:t>
            </a:r>
            <a:r>
              <a:rPr lang="en-GB" baseline="0" dirty="0" smtClean="0"/>
              <a:t> in </a:t>
            </a:r>
            <a:r>
              <a:rPr lang="en-GB" baseline="0" dirty="0" err="1" smtClean="0"/>
              <a:t>ImageJ</a:t>
            </a:r>
            <a:r>
              <a:rPr lang="en-GB" baseline="0" dirty="0" smtClean="0"/>
              <a:t> – but often requires a lot of tweaking if you don’t have two perfectly circular objects.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80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7149534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81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5185276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82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1184137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83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3276286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84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848468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85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288175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86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0421973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87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5432606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88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8285808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89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06342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08999211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90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1209472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91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7540583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92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9284784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93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5984088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94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1210491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95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4199200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96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1221320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97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0190944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98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2010445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99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57333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https://icr-analysis.github.io/intro-image-analysis/" TargetMode="External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icr-analysis.github.io/intro-image-analysis/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R Image Analys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/>
          <p:cNvSpPr>
            <a:spLocks noGrp="1"/>
          </p:cNvSpPr>
          <p:nvPr>
            <p:ph type="body" sz="quarter" idx="10" hasCustomPrompt="1"/>
          </p:nvPr>
        </p:nvSpPr>
        <p:spPr>
          <a:xfrm>
            <a:off x="254000" y="4723650"/>
            <a:ext cx="2908353" cy="412106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pPr lvl="0"/>
            <a:r>
              <a:rPr lang="en-US" dirty="0" smtClean="0"/>
              <a:t>April 2018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026" y="1105401"/>
            <a:ext cx="8778562" cy="3291564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algn="l">
              <a:lnSpc>
                <a:spcPct val="80000"/>
              </a:lnSpc>
              <a:defRPr sz="6100"/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1949" y="4315006"/>
            <a:ext cx="8729640" cy="330017"/>
          </a:xfrm>
        </p:spPr>
        <p:txBody>
          <a:bodyPr>
            <a:normAutofit/>
          </a:bodyPr>
          <a:lstStyle>
            <a:lvl1pPr marL="0" indent="0" algn="l">
              <a:buNone/>
              <a:defRPr sz="15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 dirty="0"/>
          </a:p>
        </p:txBody>
      </p:sp>
      <p:sp>
        <p:nvSpPr>
          <p:cNvPr id="8" name="Rounded Rectangle 7"/>
          <p:cNvSpPr/>
          <p:nvPr userDrawn="1"/>
        </p:nvSpPr>
        <p:spPr>
          <a:xfrm>
            <a:off x="250824" y="4629150"/>
            <a:ext cx="8640764" cy="94500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0" y="1"/>
            <a:ext cx="9144000" cy="68758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3" name="Picture 12" descr="ICR logo.jpg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4000" y="391249"/>
            <a:ext cx="1947672" cy="377190"/>
          </a:xfrm>
          <a:prstGeom prst="rect">
            <a:avLst/>
          </a:prstGeom>
        </p:spPr>
      </p:pic>
      <p:sp>
        <p:nvSpPr>
          <p:cNvPr id="11" name="Text Placeholder 16"/>
          <p:cNvSpPr>
            <a:spLocks noGrp="1"/>
          </p:cNvSpPr>
          <p:nvPr>
            <p:ph type="body" sz="quarter" idx="11" hasCustomPrompt="1"/>
          </p:nvPr>
        </p:nvSpPr>
        <p:spPr>
          <a:xfrm>
            <a:off x="7055005" y="4731394"/>
            <a:ext cx="1836584" cy="412106"/>
          </a:xfrm>
        </p:spPr>
        <p:txBody>
          <a:bodyPr>
            <a:normAutofit/>
          </a:bodyPr>
          <a:lstStyle>
            <a:lvl1pPr algn="r">
              <a:defRPr sz="1200"/>
            </a:lvl1pPr>
          </a:lstStyle>
          <a:p>
            <a:pPr lvl="0"/>
            <a:r>
              <a:rPr lang="en-US" dirty="0" smtClean="0"/>
              <a:t>adam.tyson@icr.ac.uk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7663917" y="66795"/>
            <a:ext cx="127631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u="none" dirty="0" smtClean="0">
                <a:solidFill>
                  <a:schemeClr val="tx1">
                    <a:lumMod val="50000"/>
                    <a:lumOff val="50000"/>
                  </a:schemeClr>
                </a:solidFill>
                <a:hlinkClick r:id="rId3"/>
              </a:rPr>
              <a:t>bit.ly/ICR-image</a:t>
            </a:r>
            <a:endParaRPr lang="en-US" sz="1200" u="none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R Image Analysi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51200" y="298761"/>
            <a:ext cx="7455788" cy="955075"/>
          </a:xfrm>
        </p:spPr>
        <p:txBody>
          <a:bodyPr>
            <a:noAutofit/>
          </a:bodyPr>
          <a:lstStyle>
            <a:lvl1pPr marL="0" indent="0">
              <a:lnSpc>
                <a:spcPct val="85000"/>
              </a:lnSpc>
              <a:buFontTx/>
              <a:buNone/>
              <a:defRPr sz="2600"/>
            </a:lvl1pPr>
            <a:lvl2pPr marL="0" indent="0">
              <a:lnSpc>
                <a:spcPct val="85000"/>
              </a:lnSpc>
              <a:spcBef>
                <a:spcPts val="0"/>
              </a:spcBef>
              <a:buFontTx/>
              <a:buNone/>
              <a:defRPr sz="2600">
                <a:solidFill>
                  <a:schemeClr val="tx2">
                    <a:lumMod val="60000"/>
                    <a:lumOff val="40000"/>
                  </a:schemeClr>
                </a:solidFill>
              </a:defRPr>
            </a:lvl2pPr>
            <a:lvl3pPr marL="0" indent="0">
              <a:lnSpc>
                <a:spcPct val="85000"/>
              </a:lnSpc>
              <a:buFontTx/>
              <a:buNone/>
              <a:defRPr sz="3400"/>
            </a:lvl3pPr>
            <a:lvl4pPr marL="0" indent="0">
              <a:lnSpc>
                <a:spcPct val="85000"/>
              </a:lnSpc>
              <a:buFontTx/>
              <a:buNone/>
              <a:defRPr sz="3400"/>
            </a:lvl4pPr>
            <a:lvl5pPr marL="0" indent="0">
              <a:lnSpc>
                <a:spcPct val="85000"/>
              </a:lnSpc>
              <a:buFontTx/>
              <a:buNone/>
              <a:defRPr sz="3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4" name="Text Placeholder 16"/>
          <p:cNvSpPr>
            <a:spLocks noGrp="1"/>
          </p:cNvSpPr>
          <p:nvPr>
            <p:ph type="body" sz="quarter" idx="10" hasCustomPrompt="1"/>
          </p:nvPr>
        </p:nvSpPr>
        <p:spPr>
          <a:xfrm>
            <a:off x="254000" y="4723650"/>
            <a:ext cx="2908353" cy="412106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pPr lvl="0"/>
            <a:r>
              <a:rPr lang="en-US" dirty="0" smtClean="0"/>
              <a:t>April 2018</a:t>
            </a:r>
          </a:p>
        </p:txBody>
      </p:sp>
      <p:sp>
        <p:nvSpPr>
          <p:cNvPr id="5" name="Text Placeholder 16"/>
          <p:cNvSpPr>
            <a:spLocks noGrp="1"/>
          </p:cNvSpPr>
          <p:nvPr>
            <p:ph type="body" sz="quarter" idx="11" hasCustomPrompt="1"/>
          </p:nvPr>
        </p:nvSpPr>
        <p:spPr>
          <a:xfrm>
            <a:off x="7055005" y="4731394"/>
            <a:ext cx="1836584" cy="412106"/>
          </a:xfrm>
        </p:spPr>
        <p:txBody>
          <a:bodyPr>
            <a:normAutofit/>
          </a:bodyPr>
          <a:lstStyle>
            <a:lvl1pPr algn="r">
              <a:defRPr sz="1200"/>
            </a:lvl1pPr>
          </a:lstStyle>
          <a:p>
            <a:pPr lvl="0"/>
            <a:r>
              <a:rPr lang="en-US" dirty="0" smtClean="0"/>
              <a:t>adam.tyson@icr.ac.uk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7663917" y="66795"/>
            <a:ext cx="127631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hlinkClick r:id="rId2"/>
              </a:rPr>
              <a:t>bit.ly/ICR-image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3269" y="1600677"/>
            <a:ext cx="7442468" cy="17220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8" name="Rounded Rectangle 7"/>
          <p:cNvSpPr/>
          <p:nvPr/>
        </p:nvSpPr>
        <p:spPr>
          <a:xfrm>
            <a:off x="250824" y="189000"/>
            <a:ext cx="7345364" cy="94500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itle Placeholder 10"/>
          <p:cNvSpPr>
            <a:spLocks noGrp="1"/>
          </p:cNvSpPr>
          <p:nvPr>
            <p:ph type="title"/>
          </p:nvPr>
        </p:nvSpPr>
        <p:spPr>
          <a:xfrm>
            <a:off x="151045" y="298761"/>
            <a:ext cx="7454693" cy="83486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54" r:id="rId2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457200" rtl="0" eaLnBrk="1" latinLnBrk="0" hangingPunct="1">
        <a:lnSpc>
          <a:spcPct val="85000"/>
        </a:lnSpc>
        <a:spcBef>
          <a:spcPct val="0"/>
        </a:spcBef>
        <a:buNone/>
        <a:defRPr sz="26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457200" rtl="0" eaLnBrk="1" latinLnBrk="0" hangingPunct="1">
        <a:spcBef>
          <a:spcPts val="500"/>
        </a:spcBef>
        <a:buFontTx/>
        <a:buNone/>
        <a:defRPr sz="1500" kern="1200">
          <a:solidFill>
            <a:schemeClr val="tx2"/>
          </a:solidFill>
          <a:latin typeface="+mn-lt"/>
          <a:ea typeface="+mn-ea"/>
          <a:cs typeface="+mn-cs"/>
        </a:defRPr>
      </a:lvl1pPr>
      <a:lvl2pPr marL="180000" indent="-180000" algn="l" defTabSz="457200" rtl="0" eaLnBrk="1" latinLnBrk="0" hangingPunct="1">
        <a:spcBef>
          <a:spcPts val="500"/>
        </a:spcBef>
        <a:buFont typeface="Arial"/>
        <a:buChar char="•"/>
        <a:defRPr sz="1500" kern="1200">
          <a:solidFill>
            <a:schemeClr val="tx2"/>
          </a:solidFill>
          <a:latin typeface="+mn-lt"/>
          <a:ea typeface="+mn-ea"/>
          <a:cs typeface="+mn-cs"/>
        </a:defRPr>
      </a:lvl2pPr>
      <a:lvl3pPr marL="180000" indent="-180000" algn="l" defTabSz="457200" rtl="0" eaLnBrk="1" latinLnBrk="0" hangingPunct="1">
        <a:spcBef>
          <a:spcPts val="500"/>
        </a:spcBef>
        <a:buFont typeface="Arial"/>
        <a:buChar char="•"/>
        <a:defRPr sz="1500" kern="1200">
          <a:solidFill>
            <a:schemeClr val="tx2"/>
          </a:solidFill>
          <a:latin typeface="+mn-lt"/>
          <a:ea typeface="+mn-ea"/>
          <a:cs typeface="+mn-cs"/>
        </a:defRPr>
      </a:lvl3pPr>
      <a:lvl4pPr marL="180000" indent="-180000" algn="l" defTabSz="457200" rtl="0" eaLnBrk="1" latinLnBrk="0" hangingPunct="1">
        <a:spcBef>
          <a:spcPts val="500"/>
        </a:spcBef>
        <a:buFont typeface="Arial"/>
        <a:buChar char="•"/>
        <a:defRPr sz="1500" kern="1200">
          <a:solidFill>
            <a:schemeClr val="tx2"/>
          </a:solidFill>
          <a:latin typeface="+mn-lt"/>
          <a:ea typeface="+mn-ea"/>
          <a:cs typeface="+mn-cs"/>
        </a:defRPr>
      </a:lvl4pPr>
      <a:lvl5pPr marL="180000" indent="-180000" algn="l" defTabSz="457200" rtl="0" eaLnBrk="1" latinLnBrk="0" hangingPunct="1">
        <a:spcBef>
          <a:spcPts val="500"/>
        </a:spcBef>
        <a:buFont typeface="Arial"/>
        <a:buChar char="•"/>
        <a:defRPr sz="15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3" Type="http://schemas.openxmlformats.org/officeDocument/2006/relationships/image" Target="../media/image126.png"/><Relationship Id="rId7" Type="http://schemas.openxmlformats.org/officeDocument/2006/relationships/image" Target="../media/image130.png"/><Relationship Id="rId12" Type="http://schemas.openxmlformats.org/officeDocument/2006/relationships/image" Target="../media/image135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9.png"/><Relationship Id="rId11" Type="http://schemas.openxmlformats.org/officeDocument/2006/relationships/image" Target="../media/image134.png"/><Relationship Id="rId5" Type="http://schemas.openxmlformats.org/officeDocument/2006/relationships/image" Target="../media/image128.png"/><Relationship Id="rId10" Type="http://schemas.openxmlformats.org/officeDocument/2006/relationships/image" Target="../media/image133.png"/><Relationship Id="rId4" Type="http://schemas.openxmlformats.org/officeDocument/2006/relationships/image" Target="../media/image127.png"/><Relationship Id="rId9" Type="http://schemas.openxmlformats.org/officeDocument/2006/relationships/image" Target="../media/image132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7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tif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9.tif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tif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0.tif"/><Relationship Id="rId4" Type="http://schemas.openxmlformats.org/officeDocument/2006/relationships/image" Target="../media/image139.tif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tif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.tif"/><Relationship Id="rId5" Type="http://schemas.openxmlformats.org/officeDocument/2006/relationships/image" Target="../media/image139.tif"/><Relationship Id="rId4" Type="http://schemas.openxmlformats.org/officeDocument/2006/relationships/image" Target="../media/image138.tif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tif"/><Relationship Id="rId7" Type="http://schemas.openxmlformats.org/officeDocument/2006/relationships/image" Target="../media/image140.tif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2.tif"/><Relationship Id="rId5" Type="http://schemas.openxmlformats.org/officeDocument/2006/relationships/image" Target="../media/image139.tif"/><Relationship Id="rId4" Type="http://schemas.openxmlformats.org/officeDocument/2006/relationships/image" Target="../media/image138.tif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4.png"/></Relationships>
</file>

<file path=ppt/slides/_rels/slide109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43.png"/><Relationship Id="rId7" Type="http://schemas.openxmlformats.org/officeDocument/2006/relationships/image" Target="../media/image146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43.png"/><Relationship Id="rId7" Type="http://schemas.openxmlformats.org/officeDocument/2006/relationships/image" Target="../media/image146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145.png"/><Relationship Id="rId4" Type="http://schemas.openxmlformats.org/officeDocument/2006/relationships/image" Target="../media/image144.png"/><Relationship Id="rId9" Type="http://schemas.openxmlformats.org/officeDocument/2006/relationships/image" Target="../media/image147.tif"/></Relationships>
</file>

<file path=ppt/slides/_rels/slide111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43.png"/><Relationship Id="rId7" Type="http://schemas.openxmlformats.org/officeDocument/2006/relationships/image" Target="../media/image146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microsoft.com/office/2007/relationships/hdphoto" Target="../media/hdphoto4.wdp"/><Relationship Id="rId5" Type="http://schemas.openxmlformats.org/officeDocument/2006/relationships/image" Target="../media/image145.png"/><Relationship Id="rId10" Type="http://schemas.openxmlformats.org/officeDocument/2006/relationships/image" Target="../media/image148.png"/><Relationship Id="rId4" Type="http://schemas.openxmlformats.org/officeDocument/2006/relationships/image" Target="../media/image144.png"/><Relationship Id="rId9" Type="http://schemas.openxmlformats.org/officeDocument/2006/relationships/image" Target="../media/image147.tif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tif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tif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0.tif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tif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0.tif"/><Relationship Id="rId4" Type="http://schemas.openxmlformats.org/officeDocument/2006/relationships/image" Target="../media/image149.tif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tif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.tif"/><Relationship Id="rId5" Type="http://schemas.openxmlformats.org/officeDocument/2006/relationships/image" Target="../media/image152.tif"/><Relationship Id="rId4" Type="http://schemas.openxmlformats.org/officeDocument/2006/relationships/image" Target="../media/image149.tif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tif"/><Relationship Id="rId7" Type="http://schemas.openxmlformats.org/officeDocument/2006/relationships/image" Target="../media/image150.tif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2.tif"/><Relationship Id="rId5" Type="http://schemas.openxmlformats.org/officeDocument/2006/relationships/image" Target="../media/image149.tif"/><Relationship Id="rId4" Type="http://schemas.openxmlformats.org/officeDocument/2006/relationships/image" Target="../media/image153.tif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tif"/><Relationship Id="rId7" Type="http://schemas.openxmlformats.org/officeDocument/2006/relationships/image" Target="../media/image150.tif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2.tif"/><Relationship Id="rId5" Type="http://schemas.openxmlformats.org/officeDocument/2006/relationships/image" Target="../media/image149.tif"/><Relationship Id="rId4" Type="http://schemas.openxmlformats.org/officeDocument/2006/relationships/image" Target="../media/image153.tif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7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7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8.png"/><Relationship Id="rId4" Type="http://schemas.openxmlformats.org/officeDocument/2006/relationships/image" Target="../media/image157.png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0.pn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0.png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13" Type="http://schemas.openxmlformats.org/officeDocument/2006/relationships/image" Target="../media/image14.jpg"/><Relationship Id="rId18" Type="http://schemas.openxmlformats.org/officeDocument/2006/relationships/image" Target="../media/image19.png"/><Relationship Id="rId26" Type="http://schemas.openxmlformats.org/officeDocument/2006/relationships/image" Target="../media/image27.jpg"/><Relationship Id="rId3" Type="http://schemas.openxmlformats.org/officeDocument/2006/relationships/image" Target="../media/image4.jpg"/><Relationship Id="rId21" Type="http://schemas.openxmlformats.org/officeDocument/2006/relationships/image" Target="../media/image22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image" Target="../media/image18.png"/><Relationship Id="rId25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17.jpg"/><Relationship Id="rId20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24" Type="http://schemas.openxmlformats.org/officeDocument/2006/relationships/image" Target="../media/image25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23" Type="http://schemas.openxmlformats.org/officeDocument/2006/relationships/image" Target="../media/image24.jpg"/><Relationship Id="rId10" Type="http://schemas.openxmlformats.org/officeDocument/2006/relationships/image" Target="../media/image11.png"/><Relationship Id="rId19" Type="http://schemas.openxmlformats.org/officeDocument/2006/relationships/image" Target="../media/image20.jpg"/><Relationship Id="rId4" Type="http://schemas.openxmlformats.org/officeDocument/2006/relationships/image" Target="../media/image5.jpeg"/><Relationship Id="rId9" Type="http://schemas.openxmlformats.org/officeDocument/2006/relationships/image" Target="../media/image10.png"/><Relationship Id="rId14" Type="http://schemas.openxmlformats.org/officeDocument/2006/relationships/image" Target="../media/image15.jpeg"/><Relationship Id="rId22" Type="http://schemas.openxmlformats.org/officeDocument/2006/relationships/image" Target="../media/image23.png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fiji.sc/" TargetMode="External"/><Relationship Id="rId5" Type="http://schemas.openxmlformats.org/officeDocument/2006/relationships/hyperlink" Target="http://forum.imagej.net/" TargetMode="External"/><Relationship Id="rId4" Type="http://schemas.openxmlformats.org/officeDocument/2006/relationships/image" Target="../media/image29.JPG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3.png"/></Relationships>
</file>

<file path=ppt/slides/_rels/slide1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.png"/><Relationship Id="rId3" Type="http://schemas.openxmlformats.org/officeDocument/2006/relationships/image" Target="../media/image166.png"/><Relationship Id="rId7" Type="http://schemas.openxmlformats.org/officeDocument/2006/relationships/image" Target="../media/image170.png"/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9.png"/><Relationship Id="rId5" Type="http://schemas.openxmlformats.org/officeDocument/2006/relationships/image" Target="../media/image168.png"/><Relationship Id="rId4" Type="http://schemas.openxmlformats.org/officeDocument/2006/relationships/image" Target="../media/image167.png"/></Relationships>
</file>

<file path=ppt/slides/_rels/slide1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3" Type="http://schemas.openxmlformats.org/officeDocument/2006/relationships/image" Target="../media/image172.png"/><Relationship Id="rId7" Type="http://schemas.openxmlformats.org/officeDocument/2006/relationships/image" Target="../media/image169.png"/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8.png"/><Relationship Id="rId5" Type="http://schemas.openxmlformats.org/officeDocument/2006/relationships/image" Target="../media/image167.png"/><Relationship Id="rId10" Type="http://schemas.openxmlformats.org/officeDocument/2006/relationships/image" Target="../media/image173.png"/><Relationship Id="rId4" Type="http://schemas.openxmlformats.org/officeDocument/2006/relationships/image" Target="../media/image166.png"/><Relationship Id="rId9" Type="http://schemas.openxmlformats.org/officeDocument/2006/relationships/image" Target="../media/image171.png"/></Relationships>
</file>

<file path=ppt/slides/_rels/slide1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3" Type="http://schemas.openxmlformats.org/officeDocument/2006/relationships/image" Target="../media/image172.png"/><Relationship Id="rId7" Type="http://schemas.openxmlformats.org/officeDocument/2006/relationships/image" Target="../media/image169.png"/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8.png"/><Relationship Id="rId5" Type="http://schemas.openxmlformats.org/officeDocument/2006/relationships/image" Target="../media/image167.png"/><Relationship Id="rId10" Type="http://schemas.openxmlformats.org/officeDocument/2006/relationships/image" Target="../media/image173.png"/><Relationship Id="rId4" Type="http://schemas.openxmlformats.org/officeDocument/2006/relationships/image" Target="../media/image166.png"/><Relationship Id="rId9" Type="http://schemas.openxmlformats.org/officeDocument/2006/relationships/image" Target="../media/image171.png"/></Relationships>
</file>

<file path=ppt/slides/_rels/slide1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3" Type="http://schemas.openxmlformats.org/officeDocument/2006/relationships/image" Target="../media/image172.png"/><Relationship Id="rId7" Type="http://schemas.openxmlformats.org/officeDocument/2006/relationships/image" Target="../media/image169.png"/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8.png"/><Relationship Id="rId11" Type="http://schemas.openxmlformats.org/officeDocument/2006/relationships/image" Target="../media/image17.jpg"/><Relationship Id="rId5" Type="http://schemas.openxmlformats.org/officeDocument/2006/relationships/image" Target="../media/image167.png"/><Relationship Id="rId10" Type="http://schemas.openxmlformats.org/officeDocument/2006/relationships/image" Target="../media/image173.png"/><Relationship Id="rId4" Type="http://schemas.openxmlformats.org/officeDocument/2006/relationships/image" Target="../media/image166.png"/><Relationship Id="rId9" Type="http://schemas.openxmlformats.org/officeDocument/2006/relationships/image" Target="../media/image171.png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5.png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6.png"/><Relationship Id="rId4" Type="http://schemas.openxmlformats.org/officeDocument/2006/relationships/image" Target="../media/image175.png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fiji.sc/" TargetMode="External"/><Relationship Id="rId5" Type="http://schemas.openxmlformats.org/officeDocument/2006/relationships/hyperlink" Target="http://forum.imagej.net/" TargetMode="External"/><Relationship Id="rId4" Type="http://schemas.openxmlformats.org/officeDocument/2006/relationships/image" Target="../media/image29.JPG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8.png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0.png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4.xml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notesSlide" Target="../notesSlides/notesSlide165.xml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notesSlide" Target="../notesSlides/notesSlide16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3.png"/><Relationship Id="rId4" Type="http://schemas.openxmlformats.org/officeDocument/2006/relationships/image" Target="../media/image182.png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notesSlide" Target="../notesSlides/notesSlide16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3.png"/><Relationship Id="rId4" Type="http://schemas.openxmlformats.org/officeDocument/2006/relationships/image" Target="../media/image182.png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8.xml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notesSlide" Target="../notesSlides/notesSlide16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fiji.sc/" TargetMode="External"/><Relationship Id="rId5" Type="http://schemas.openxmlformats.org/officeDocument/2006/relationships/hyperlink" Target="http://forum.imagej.net/" TargetMode="External"/><Relationship Id="rId4" Type="http://schemas.openxmlformats.org/officeDocument/2006/relationships/image" Target="../media/image29.JPG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notesSlide" Target="../notesSlides/notesSlide170.xml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notesSlide" Target="../notesSlides/notesSlide17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6.png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2.xml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3.xml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4.xml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5.xml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6.xml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notesSlide" Target="../notesSlides/notesSlide17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8.png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notesSlide" Target="../notesSlides/notesSlide17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8.png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0.xml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notesSlide" Target="../notesSlides/notesSlide18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3.png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notesSlide" Target="../notesSlides/notesSlide18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3.png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3.xml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notesSlide" Target="../notesSlides/notesSlide184.xml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notesSlide" Target="../notesSlides/notesSlide18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4.png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6.xml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7.xml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8.xml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0.xml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1.xml"/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2.xml"/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3.xml"/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4.xml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5.xml"/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6.xml"/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7.xml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notesSlide" Target="../notesSlides/notesSlide19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0.png"/><Relationship Id="rId4" Type="http://schemas.openxmlformats.org/officeDocument/2006/relationships/image" Target="../media/image199.png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notesSlide" Target="../notesSlides/notesSlide19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0.png"/><Relationship Id="rId4" Type="http://schemas.openxmlformats.org/officeDocument/2006/relationships/image" Target="../media/image19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icr-analysis.github.io/intro-image-analysis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hyperlink" Target="https://icr-analysis.github.io/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eg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0.xml"/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notesSlide" Target="../notesSlides/notesSlide201.xml"/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notesSlide" Target="../notesSlides/notesSlide20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1.png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notesSlide" Target="../notesSlides/notesSlide20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1.png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notesSlide" Target="../notesSlides/notesSlide20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1.png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notesSlide" Target="../notesSlides/notesSlide20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1.png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notesSlide" Target="../notesSlides/notesSlide20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1.png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notesSlide" Target="../notesSlides/notesSlide20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1.png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notesSlide" Target="../notesSlides/notesSlide20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1.png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notesSlide" Target="../notesSlides/notesSlide20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eg"/><Relationship Id="rId3" Type="http://schemas.openxmlformats.org/officeDocument/2006/relationships/image" Target="../media/image31.jpeg"/><Relationship Id="rId7" Type="http://schemas.openxmlformats.org/officeDocument/2006/relationships/image" Target="../media/image35.jpeg"/><Relationship Id="rId12" Type="http://schemas.openxmlformats.org/officeDocument/2006/relationships/image" Target="../media/image40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jpeg"/><Relationship Id="rId11" Type="http://schemas.openxmlformats.org/officeDocument/2006/relationships/image" Target="../media/image39.JPG"/><Relationship Id="rId5" Type="http://schemas.openxmlformats.org/officeDocument/2006/relationships/image" Target="../media/image33.JPG"/><Relationship Id="rId10" Type="http://schemas.openxmlformats.org/officeDocument/2006/relationships/image" Target="../media/image38.JPG"/><Relationship Id="rId4" Type="http://schemas.openxmlformats.org/officeDocument/2006/relationships/image" Target="../media/image32.jpeg"/><Relationship Id="rId9" Type="http://schemas.openxmlformats.org/officeDocument/2006/relationships/image" Target="../media/image37.jpeg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notesSlide" Target="../notesSlides/notesSlide2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1.png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1.xml"/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2.xml"/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3.xml"/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4.xml"/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5.xml"/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6.xml"/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7.xml"/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8.xml"/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0.xml"/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7.png"/><Relationship Id="rId18" Type="http://schemas.openxmlformats.org/officeDocument/2006/relationships/image" Target="../media/image6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12" Type="http://schemas.openxmlformats.org/officeDocument/2006/relationships/image" Target="../media/image56.png"/><Relationship Id="rId17" Type="http://schemas.openxmlformats.org/officeDocument/2006/relationships/image" Target="../media/image61.png"/><Relationship Id="rId2" Type="http://schemas.openxmlformats.org/officeDocument/2006/relationships/notesSlide" Target="../notesSlides/notesSlide28.xml"/><Relationship Id="rId16" Type="http://schemas.openxmlformats.org/officeDocument/2006/relationships/image" Target="../media/image60.png"/><Relationship Id="rId20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11" Type="http://schemas.openxmlformats.org/officeDocument/2006/relationships/image" Target="../media/image55.png"/><Relationship Id="rId5" Type="http://schemas.openxmlformats.org/officeDocument/2006/relationships/image" Target="../media/image49.png"/><Relationship Id="rId15" Type="http://schemas.openxmlformats.org/officeDocument/2006/relationships/image" Target="../media/image59.png"/><Relationship Id="rId10" Type="http://schemas.openxmlformats.org/officeDocument/2006/relationships/image" Target="../media/image54.png"/><Relationship Id="rId19" Type="http://schemas.openxmlformats.org/officeDocument/2006/relationships/image" Target="../media/image63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Relationship Id="rId14" Type="http://schemas.openxmlformats.org/officeDocument/2006/relationships/image" Target="../media/image5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JPG"/><Relationship Id="rId5" Type="http://schemas.microsoft.com/office/2007/relationships/hdphoto" Target="../media/hdphoto1.wdp"/><Relationship Id="rId4" Type="http://schemas.openxmlformats.org/officeDocument/2006/relationships/image" Target="../media/image6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76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76.png"/><Relationship Id="rId4" Type="http://schemas.openxmlformats.org/officeDocument/2006/relationships/image" Target="../media/image7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7" Type="http://schemas.openxmlformats.org/officeDocument/2006/relationships/image" Target="../media/image88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197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tiff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tiff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3.png"/><Relationship Id="rId4" Type="http://schemas.openxmlformats.org/officeDocument/2006/relationships/image" Target="../media/image95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tiff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tiff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3.png"/><Relationship Id="rId4" Type="http://schemas.openxmlformats.org/officeDocument/2006/relationships/image" Target="../media/image9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tiff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3.png"/><Relationship Id="rId4" Type="http://schemas.openxmlformats.org/officeDocument/2006/relationships/image" Target="../media/image95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0.png"/><Relationship Id="rId4" Type="http://schemas.openxmlformats.org/officeDocument/2006/relationships/image" Target="../media/image101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7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7.png"/><Relationship Id="rId4" Type="http://schemas.openxmlformats.org/officeDocument/2006/relationships/image" Target="../media/image10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0.png"/><Relationship Id="rId4" Type="http://schemas.openxmlformats.org/officeDocument/2006/relationships/image" Target="../media/image111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3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3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3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3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3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3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3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8.png"/><Relationship Id="rId4" Type="http://schemas.openxmlformats.org/officeDocument/2006/relationships/image" Target="../media/image114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3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3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3.png"/><Relationship Id="rId5" Type="http://schemas.openxmlformats.org/officeDocument/2006/relationships/image" Target="../media/image122.png"/><Relationship Id="rId4" Type="http://schemas.openxmlformats.org/officeDocument/2006/relationships/image" Target="../media/image1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October 2018</a:t>
            </a:r>
            <a:endParaRPr lang="en-GB" dirty="0" smtClean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027" y="726259"/>
            <a:ext cx="8778562" cy="3291564"/>
          </a:xfrm>
        </p:spPr>
        <p:txBody>
          <a:bodyPr/>
          <a:lstStyle/>
          <a:p>
            <a:r>
              <a:rPr lang="en-GB" dirty="0" smtClean="0"/>
              <a:t>Introduction to image analysis</a:t>
            </a:r>
            <a:endParaRPr lang="en-GB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254000" y="4315006"/>
            <a:ext cx="8729640" cy="330017"/>
          </a:xfrm>
        </p:spPr>
        <p:txBody>
          <a:bodyPr>
            <a:normAutofit/>
          </a:bodyPr>
          <a:lstStyle/>
          <a:p>
            <a:r>
              <a:rPr lang="en-GB" dirty="0" smtClean="0"/>
              <a:t>Adam Tyson</a:t>
            </a:r>
          </a:p>
          <a:p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03740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1872407" cy="548052"/>
          </a:xfrm>
        </p:spPr>
        <p:txBody>
          <a:bodyPr/>
          <a:lstStyle/>
          <a:p>
            <a:r>
              <a:rPr lang="en-US" dirty="0" smtClean="0"/>
              <a:t>Questions</a:t>
            </a:r>
          </a:p>
          <a:p>
            <a:pPr lvl="1"/>
            <a:endParaRPr lang="en-US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365022" y="798220"/>
            <a:ext cx="627431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Are you currently using microscopy or planning to?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Which system(s)?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Confocal/spinning disk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Multiphoton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High content (</a:t>
            </a:r>
            <a:r>
              <a:rPr lang="en-US" dirty="0" err="1" smtClean="0">
                <a:solidFill>
                  <a:schemeClr val="tx2"/>
                </a:solidFill>
              </a:rPr>
              <a:t>Celigo</a:t>
            </a:r>
            <a:r>
              <a:rPr lang="en-US" dirty="0" smtClean="0">
                <a:solidFill>
                  <a:schemeClr val="tx2"/>
                </a:solidFill>
              </a:rPr>
              <a:t>/Operetta/</a:t>
            </a:r>
            <a:r>
              <a:rPr lang="en-US" dirty="0" err="1" smtClean="0">
                <a:solidFill>
                  <a:schemeClr val="tx2"/>
                </a:solidFill>
              </a:rPr>
              <a:t>ImageXpress</a:t>
            </a:r>
            <a:r>
              <a:rPr lang="en-US" dirty="0" smtClean="0">
                <a:solidFill>
                  <a:schemeClr val="tx2"/>
                </a:solidFill>
              </a:rPr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TIRF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chemeClr val="tx2"/>
                </a:solidFill>
              </a:rPr>
              <a:t>Lightsheet</a:t>
            </a:r>
            <a:endParaRPr lang="en-US" dirty="0" smtClean="0">
              <a:solidFill>
                <a:schemeClr val="tx2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Any others?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Which analysis software?</a:t>
            </a:r>
          </a:p>
          <a:p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7586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353488"/>
            <a:ext cx="2912431" cy="791466"/>
          </a:xfrm>
        </p:spPr>
        <p:txBody>
          <a:bodyPr/>
          <a:lstStyle/>
          <a:p>
            <a:r>
              <a:rPr lang="en-US" dirty="0" smtClean="0"/>
              <a:t>Filters - Gradient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9085" y="896541"/>
            <a:ext cx="2667623" cy="2446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258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353488"/>
            <a:ext cx="2912431" cy="791466"/>
          </a:xfrm>
        </p:spPr>
        <p:txBody>
          <a:bodyPr/>
          <a:lstStyle/>
          <a:p>
            <a:r>
              <a:rPr lang="en-US" dirty="0" smtClean="0"/>
              <a:t>Filters - Gradient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9085" y="896541"/>
            <a:ext cx="2667623" cy="244660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68999" y="814678"/>
            <a:ext cx="1900893" cy="192189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04659" y="814049"/>
            <a:ext cx="1913027" cy="192189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68999" y="2981187"/>
            <a:ext cx="1921894" cy="192170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88908" y="2981187"/>
            <a:ext cx="1944530" cy="190070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5940" y="1586846"/>
            <a:ext cx="2732588" cy="307151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3934" y="505360"/>
            <a:ext cx="1012024" cy="24386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3037" y="496380"/>
            <a:ext cx="1042506" cy="24386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1650" y="3648050"/>
            <a:ext cx="310923" cy="56697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6412" y="3550958"/>
            <a:ext cx="347502" cy="573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32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353488"/>
            <a:ext cx="2912431" cy="791466"/>
          </a:xfrm>
        </p:spPr>
        <p:txBody>
          <a:bodyPr/>
          <a:lstStyle/>
          <a:p>
            <a:r>
              <a:rPr lang="en-US" dirty="0" smtClean="0"/>
              <a:t>Filters - Gradient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13" name="TextBox 12"/>
          <p:cNvSpPr txBox="1"/>
          <p:nvPr/>
        </p:nvSpPr>
        <p:spPr>
          <a:xfrm>
            <a:off x="849998" y="799519"/>
            <a:ext cx="25621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Combine</a:t>
            </a:r>
            <a:endParaRPr lang="en-US" sz="2000" baseline="-25000" dirty="0" smtClean="0">
              <a:solidFill>
                <a:schemeClr val="tx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1401" y="1199629"/>
            <a:ext cx="3079614" cy="3245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500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353488"/>
            <a:ext cx="2912431" cy="791466"/>
          </a:xfrm>
        </p:spPr>
        <p:txBody>
          <a:bodyPr/>
          <a:lstStyle/>
          <a:p>
            <a:r>
              <a:rPr lang="en-US" dirty="0" smtClean="0"/>
              <a:t>Filters - Gradient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13" name="TextBox 12"/>
          <p:cNvSpPr txBox="1"/>
          <p:nvPr/>
        </p:nvSpPr>
        <p:spPr>
          <a:xfrm>
            <a:off x="849998" y="799519"/>
            <a:ext cx="25621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Combine</a:t>
            </a:r>
            <a:endParaRPr lang="en-US" sz="2000" baseline="-25000" dirty="0" smtClean="0">
              <a:solidFill>
                <a:schemeClr val="tx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1401" y="1199629"/>
            <a:ext cx="3079614" cy="324537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78680" y="912100"/>
            <a:ext cx="3520440" cy="3503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754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8395900" cy="747374"/>
          </a:xfrm>
        </p:spPr>
        <p:txBody>
          <a:bodyPr/>
          <a:lstStyle/>
          <a:p>
            <a:r>
              <a:rPr lang="en-US" dirty="0" smtClean="0"/>
              <a:t>Boolean image mathematics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4014" y="1016767"/>
            <a:ext cx="1861186" cy="186118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4014" y="3049866"/>
            <a:ext cx="1861186" cy="1861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426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8395900" cy="747374"/>
          </a:xfrm>
        </p:spPr>
        <p:txBody>
          <a:bodyPr/>
          <a:lstStyle/>
          <a:p>
            <a:r>
              <a:rPr lang="en-US" dirty="0" smtClean="0"/>
              <a:t>Boolean image mathematics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4014" y="1016767"/>
            <a:ext cx="1861186" cy="186118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4014" y="3049866"/>
            <a:ext cx="1861186" cy="186118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29069" y="2039753"/>
            <a:ext cx="1861186" cy="1861186"/>
          </a:xfrm>
          <a:prstGeom prst="rect">
            <a:avLst/>
          </a:prstGeom>
        </p:spPr>
      </p:pic>
      <p:sp>
        <p:nvSpPr>
          <p:cNvPr id="13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016469" y="1497105"/>
            <a:ext cx="1032440" cy="453615"/>
          </a:xfrm>
        </p:spPr>
        <p:txBody>
          <a:bodyPr/>
          <a:lstStyle/>
          <a:p>
            <a:r>
              <a:rPr lang="en-US" dirty="0" smtClean="0"/>
              <a:t>AND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934195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8395900" cy="747374"/>
          </a:xfrm>
        </p:spPr>
        <p:txBody>
          <a:bodyPr/>
          <a:lstStyle/>
          <a:p>
            <a:r>
              <a:rPr lang="en-US" dirty="0" smtClean="0"/>
              <a:t>Boolean image mathematics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30179" y="2039753"/>
            <a:ext cx="1861186" cy="186118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4014" y="1016767"/>
            <a:ext cx="1861186" cy="186118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4014" y="3049866"/>
            <a:ext cx="1861186" cy="186118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29069" y="2039753"/>
            <a:ext cx="1861186" cy="1861186"/>
          </a:xfrm>
          <a:prstGeom prst="rect">
            <a:avLst/>
          </a:prstGeom>
        </p:spPr>
      </p:pic>
      <p:sp>
        <p:nvSpPr>
          <p:cNvPr id="13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016469" y="1497105"/>
            <a:ext cx="1032440" cy="453615"/>
          </a:xfrm>
        </p:spPr>
        <p:txBody>
          <a:bodyPr/>
          <a:lstStyle/>
          <a:p>
            <a:r>
              <a:rPr lang="en-US" dirty="0" smtClean="0"/>
              <a:t>AND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14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5195789" y="1493745"/>
            <a:ext cx="1032440" cy="453615"/>
          </a:xfrm>
        </p:spPr>
        <p:txBody>
          <a:bodyPr/>
          <a:lstStyle/>
          <a:p>
            <a:r>
              <a:rPr lang="en-US" dirty="0" smtClean="0"/>
              <a:t>OR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139776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8395900" cy="747374"/>
          </a:xfrm>
        </p:spPr>
        <p:txBody>
          <a:bodyPr/>
          <a:lstStyle/>
          <a:p>
            <a:r>
              <a:rPr lang="en-US" dirty="0" smtClean="0"/>
              <a:t>Boolean image mathematics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30179" y="2039753"/>
            <a:ext cx="1861186" cy="186118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4014" y="1016767"/>
            <a:ext cx="1861186" cy="186118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4014" y="3049866"/>
            <a:ext cx="1861186" cy="186118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31289" y="2039753"/>
            <a:ext cx="1861186" cy="186118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29069" y="2039753"/>
            <a:ext cx="1861186" cy="1861186"/>
          </a:xfrm>
          <a:prstGeom prst="rect">
            <a:avLst/>
          </a:prstGeom>
        </p:spPr>
      </p:pic>
      <p:sp>
        <p:nvSpPr>
          <p:cNvPr id="13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016469" y="1497105"/>
            <a:ext cx="1032440" cy="453615"/>
          </a:xfrm>
        </p:spPr>
        <p:txBody>
          <a:bodyPr/>
          <a:lstStyle/>
          <a:p>
            <a:r>
              <a:rPr lang="en-US" dirty="0" smtClean="0"/>
              <a:t>AND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14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5195789" y="1493745"/>
            <a:ext cx="1032440" cy="453615"/>
          </a:xfrm>
        </p:spPr>
        <p:txBody>
          <a:bodyPr/>
          <a:lstStyle/>
          <a:p>
            <a:r>
              <a:rPr lang="en-US" dirty="0" smtClean="0"/>
              <a:t>OR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15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7319229" y="1493744"/>
            <a:ext cx="1032440" cy="453615"/>
          </a:xfrm>
        </p:spPr>
        <p:txBody>
          <a:bodyPr/>
          <a:lstStyle/>
          <a:p>
            <a:r>
              <a:rPr lang="en-US" dirty="0" smtClean="0"/>
              <a:t>XOR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111187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8395900" cy="747374"/>
          </a:xfrm>
        </p:spPr>
        <p:txBody>
          <a:bodyPr/>
          <a:lstStyle/>
          <a:p>
            <a:r>
              <a:rPr lang="en-US" dirty="0" smtClean="0"/>
              <a:t>Boolean image mathematics - masking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5268" y="793521"/>
            <a:ext cx="2811294" cy="296644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14863" y="3810182"/>
            <a:ext cx="1191508" cy="1239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586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8395900" cy="747374"/>
          </a:xfrm>
        </p:spPr>
        <p:txBody>
          <a:bodyPr/>
          <a:lstStyle/>
          <a:p>
            <a:r>
              <a:rPr lang="en-US" dirty="0" smtClean="0"/>
              <a:t>Boolean image mathematics - masking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5268" y="793521"/>
            <a:ext cx="2811294" cy="296644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14863" y="3810182"/>
            <a:ext cx="1191508" cy="123940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41224" y="1238847"/>
            <a:ext cx="1515729" cy="151572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04694" y="1238846"/>
            <a:ext cx="1515729" cy="1515729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4924236" y="869514"/>
            <a:ext cx="9624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tx2"/>
                </a:solidFill>
              </a:rPr>
              <a:t>PV.tif</a:t>
            </a:r>
            <a:endParaRPr lang="en-US" dirty="0" smtClean="0">
              <a:solidFill>
                <a:schemeClr val="tx2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880238" y="883829"/>
            <a:ext cx="1564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tx2"/>
                </a:solidFill>
              </a:rPr>
              <a:t>PV_DAPI.tif</a:t>
            </a:r>
            <a:endParaRPr lang="en-US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358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1872407" cy="548052"/>
          </a:xfrm>
        </p:spPr>
        <p:txBody>
          <a:bodyPr/>
          <a:lstStyle/>
          <a:p>
            <a:r>
              <a:rPr lang="en-US" dirty="0" smtClean="0"/>
              <a:t>Questions</a:t>
            </a:r>
          </a:p>
          <a:p>
            <a:pPr lvl="1"/>
            <a:endParaRPr lang="en-US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365022" y="798220"/>
            <a:ext cx="627431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Are you currently using microscopy or planning to?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Which system(s)?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Confocal/spinning disk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Multiphoton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High content (</a:t>
            </a:r>
            <a:r>
              <a:rPr lang="en-US" dirty="0" err="1" smtClean="0">
                <a:solidFill>
                  <a:schemeClr val="tx2"/>
                </a:solidFill>
              </a:rPr>
              <a:t>Celigo</a:t>
            </a:r>
            <a:r>
              <a:rPr lang="en-US" dirty="0" smtClean="0">
                <a:solidFill>
                  <a:schemeClr val="tx2"/>
                </a:solidFill>
              </a:rPr>
              <a:t>/Operetta/</a:t>
            </a:r>
            <a:r>
              <a:rPr lang="en-US" dirty="0" err="1" smtClean="0">
                <a:solidFill>
                  <a:schemeClr val="tx2"/>
                </a:solidFill>
              </a:rPr>
              <a:t>ImageXpress</a:t>
            </a:r>
            <a:r>
              <a:rPr lang="en-US" dirty="0" smtClean="0">
                <a:solidFill>
                  <a:schemeClr val="tx2"/>
                </a:solidFill>
              </a:rPr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TIRF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chemeClr val="tx2"/>
                </a:solidFill>
              </a:rPr>
              <a:t>Lightsheet</a:t>
            </a:r>
            <a:endParaRPr lang="en-US" dirty="0" smtClean="0">
              <a:solidFill>
                <a:schemeClr val="tx2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Any others?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Which analysis software?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A bit / no / lots of experience?</a:t>
            </a:r>
          </a:p>
        </p:txBody>
      </p:sp>
    </p:spTree>
    <p:extLst>
      <p:ext uri="{BB962C8B-B14F-4D97-AF65-F5344CB8AC3E}">
        <p14:creationId xmlns:p14="http://schemas.microsoft.com/office/powerpoint/2010/main" val="2450778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8395900" cy="747374"/>
          </a:xfrm>
        </p:spPr>
        <p:txBody>
          <a:bodyPr/>
          <a:lstStyle/>
          <a:p>
            <a:r>
              <a:rPr lang="en-US" dirty="0" smtClean="0"/>
              <a:t>Boolean image mathematics - masking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5268" y="793521"/>
            <a:ext cx="2811294" cy="296644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14863" y="3810182"/>
            <a:ext cx="1191508" cy="123940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41224" y="1238847"/>
            <a:ext cx="1515729" cy="151572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04694" y="1238846"/>
            <a:ext cx="1515729" cy="1515729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35820" y="3316620"/>
            <a:ext cx="1515729" cy="1515729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4924236" y="869514"/>
            <a:ext cx="9624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tx2"/>
                </a:solidFill>
              </a:rPr>
              <a:t>PV.tif</a:t>
            </a:r>
            <a:endParaRPr lang="en-US" dirty="0" smtClean="0">
              <a:solidFill>
                <a:schemeClr val="tx2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880238" y="883829"/>
            <a:ext cx="1564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tx2"/>
                </a:solidFill>
              </a:rPr>
              <a:t>PV_DAPI.tif</a:t>
            </a:r>
            <a:endParaRPr lang="en-US" dirty="0" smtClean="0">
              <a:solidFill>
                <a:schemeClr val="tx2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612641" y="2942205"/>
            <a:ext cx="1250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tx2"/>
                </a:solidFill>
              </a:rPr>
              <a:t>PV_seg.tif</a:t>
            </a:r>
            <a:endParaRPr lang="en-US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4903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8395900" cy="747374"/>
          </a:xfrm>
        </p:spPr>
        <p:txBody>
          <a:bodyPr/>
          <a:lstStyle/>
          <a:p>
            <a:r>
              <a:rPr lang="en-US" dirty="0" smtClean="0"/>
              <a:t>Boolean image mathematics - masking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5268" y="793521"/>
            <a:ext cx="2811294" cy="296644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14863" y="3810182"/>
            <a:ext cx="1191508" cy="123940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41224" y="1238847"/>
            <a:ext cx="1515729" cy="151572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04694" y="1238846"/>
            <a:ext cx="1515729" cy="1515729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35820" y="3316620"/>
            <a:ext cx="1515729" cy="1515729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99290" y="3316620"/>
            <a:ext cx="1515729" cy="1515729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4924236" y="869514"/>
            <a:ext cx="9624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tx2"/>
                </a:solidFill>
              </a:rPr>
              <a:t>PV.tif</a:t>
            </a:r>
            <a:endParaRPr lang="en-US" dirty="0" smtClean="0">
              <a:solidFill>
                <a:schemeClr val="tx2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880238" y="883829"/>
            <a:ext cx="1564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tx2"/>
                </a:solidFill>
              </a:rPr>
              <a:t>PV_DAPI.tif</a:t>
            </a:r>
            <a:endParaRPr lang="en-US" dirty="0" smtClean="0">
              <a:solidFill>
                <a:schemeClr val="tx2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612641" y="2942205"/>
            <a:ext cx="1250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tx2"/>
                </a:solidFill>
              </a:rPr>
              <a:t>PV_seg.tif</a:t>
            </a:r>
            <a:endParaRPr lang="en-US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First (and most important lesson) – again!</a:t>
            </a:r>
          </a:p>
          <a:p>
            <a:pPr lvl="1"/>
            <a:endParaRPr lang="en-US" dirty="0" smtClean="0"/>
          </a:p>
        </p:txBody>
      </p:sp>
      <p:sp>
        <p:nvSpPr>
          <p:cNvPr id="4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81092" y="1613535"/>
            <a:ext cx="3586474" cy="1920922"/>
          </a:xfrm>
        </p:spPr>
        <p:txBody>
          <a:bodyPr/>
          <a:lstStyle/>
          <a:p>
            <a:r>
              <a:rPr lang="en-US" sz="3200" dirty="0" smtClean="0"/>
              <a:t>Test your analysis </a:t>
            </a:r>
            <a:r>
              <a:rPr lang="en-US" sz="3200" b="1" u="sng" dirty="0" smtClean="0"/>
              <a:t>before</a:t>
            </a:r>
            <a:r>
              <a:rPr lang="en-US" sz="3200" dirty="0" smtClean="0"/>
              <a:t> you acquire data!</a:t>
            </a:r>
          </a:p>
          <a:p>
            <a:pPr lvl="1"/>
            <a:endParaRPr lang="en-US" dirty="0" smtClean="0"/>
          </a:p>
        </p:txBody>
      </p:sp>
      <p:sp>
        <p:nvSpPr>
          <p:cNvPr id="18" name="TextBox 17"/>
          <p:cNvSpPr txBox="1"/>
          <p:nvPr/>
        </p:nvSpPr>
        <p:spPr>
          <a:xfrm>
            <a:off x="6421423" y="584444"/>
            <a:ext cx="225500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 smtClean="0">
                <a:solidFill>
                  <a:schemeClr val="tx2"/>
                </a:solidFill>
              </a:rPr>
              <a:t>Sample</a:t>
            </a:r>
            <a:endParaRPr lang="en-US" sz="2600" dirty="0">
              <a:solidFill>
                <a:schemeClr val="tx2"/>
              </a:solidFill>
            </a:endParaRPr>
          </a:p>
          <a:p>
            <a:pPr algn="ctr"/>
            <a:r>
              <a:rPr lang="en-US" sz="2600" dirty="0">
                <a:solidFill>
                  <a:schemeClr val="tx2"/>
                </a:solidFill>
              </a:rPr>
              <a:t>preparation</a:t>
            </a:r>
          </a:p>
          <a:p>
            <a:pPr lvl="1"/>
            <a:endParaRPr lang="en-US" sz="2600" dirty="0">
              <a:solidFill>
                <a:schemeClr val="tx2"/>
              </a:solidFill>
            </a:endParaRPr>
          </a:p>
        </p:txBody>
      </p:sp>
      <p:sp>
        <p:nvSpPr>
          <p:cNvPr id="22" name="Down Arrow 21"/>
          <p:cNvSpPr/>
          <p:nvPr/>
        </p:nvSpPr>
        <p:spPr>
          <a:xfrm>
            <a:off x="7567006" y="2333979"/>
            <a:ext cx="198980" cy="332356"/>
          </a:xfrm>
          <a:prstGeom prst="downArrow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3" name="Down Arrow 22"/>
          <p:cNvSpPr/>
          <p:nvPr/>
        </p:nvSpPr>
        <p:spPr>
          <a:xfrm>
            <a:off x="7581212" y="3277850"/>
            <a:ext cx="198980" cy="332356"/>
          </a:xfrm>
          <a:prstGeom prst="downArrow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4" name="Down Arrow 23"/>
          <p:cNvSpPr/>
          <p:nvPr/>
        </p:nvSpPr>
        <p:spPr>
          <a:xfrm>
            <a:off x="7548925" y="1488864"/>
            <a:ext cx="198980" cy="332356"/>
          </a:xfrm>
          <a:prstGeom prst="downArrow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553200" y="1841536"/>
            <a:ext cx="225500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 smtClean="0">
                <a:solidFill>
                  <a:schemeClr val="tx2"/>
                </a:solidFill>
              </a:rPr>
              <a:t>Data</a:t>
            </a:r>
            <a:endParaRPr lang="en-US" sz="2600" dirty="0">
              <a:solidFill>
                <a:schemeClr val="tx2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595864" y="2718267"/>
            <a:ext cx="225500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 smtClean="0">
                <a:solidFill>
                  <a:schemeClr val="tx2"/>
                </a:solidFill>
              </a:rPr>
              <a:t>Analysis</a:t>
            </a:r>
            <a:endParaRPr lang="en-US" sz="2600" dirty="0">
              <a:solidFill>
                <a:schemeClr val="tx2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652690" y="3614501"/>
            <a:ext cx="225500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>
                <a:solidFill>
                  <a:schemeClr val="tx2"/>
                </a:solidFill>
              </a:rPr>
              <a:t>Biological information </a:t>
            </a:r>
          </a:p>
        </p:txBody>
      </p:sp>
    </p:spTree>
    <p:extLst>
      <p:ext uri="{BB962C8B-B14F-4D97-AF65-F5344CB8AC3E}">
        <p14:creationId xmlns:p14="http://schemas.microsoft.com/office/powerpoint/2010/main" val="3340139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1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2.46914E-6 L -0.03993 0.15679 C -0.04896 0.1892 -0.05399 0.23858 -0.05399 0.29043 C -0.05399 0.34876 -0.04896 0.39629 -0.03993 0.4287 L -8.33333E-7 0.5858 " pathEditMode="relative" rAng="0" ptsTypes="AAAAA">
                                      <p:cBhvr>
                                        <p:cTn id="6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08" y="2929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58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2.46914E-6 L -0.03975 -0.15803 C -0.04895 -0.19198 -0.05381 -0.24105 -0.05399 -0.29445 C -0.05381 -0.35401 -0.04878 -0.40155 -0.03975 -0.43395 L -4.44444E-6 -0.59321 " pathEditMode="relative" rAng="10800000" ptsTypes="AAAAA">
                                      <p:cBhvr>
                                        <p:cTn id="8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91" y="-2966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58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-4.5679E-6 L -0.04011 -0.04598 C -0.04913 -0.05524 -0.05399 -0.07006 -0.05399 -0.08518 C -0.05399 -0.10246 -0.04896 -0.11604 -0.04011 -0.12561 L 1.94444E-6 -0.17222 " pathEditMode="relative" rAng="10800000" ptsTypes="AAAAA">
                                      <p:cBhvr>
                                        <p:cTn id="10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91" y="-8611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51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69 -0.00247 L -0.03524 0.04476 C -0.04427 0.05463 -0.0493 0.06945 -0.0493 0.08519 C -0.0493 0.10278 -0.04427 0.11698 -0.03524 0.12686 L 0.00469 0.17439 " pathEditMode="relative" rAng="0" ptsTypes="AAAAA">
                                      <p:cBhvr>
                                        <p:cTn id="12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08" y="882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7" grpId="0"/>
      <p:bldP spid="28" grpId="0"/>
      <p:bldP spid="29" grpId="0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Deconvolution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572657" y="1354143"/>
            <a:ext cx="1281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Sample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028" y="1727251"/>
            <a:ext cx="1735008" cy="1735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711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Deconvolution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572657" y="1354143"/>
            <a:ext cx="1281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Sample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028" y="1727251"/>
            <a:ext cx="1735008" cy="1735008"/>
          </a:xfrm>
          <a:prstGeom prst="rect">
            <a:avLst/>
          </a:prstGeom>
        </p:spPr>
      </p:pic>
      <p:sp>
        <p:nvSpPr>
          <p:cNvPr id="16" name="Flowchart: Summing Junction 15"/>
          <p:cNvSpPr/>
          <p:nvPr/>
        </p:nvSpPr>
        <p:spPr>
          <a:xfrm>
            <a:off x="2006206" y="2410902"/>
            <a:ext cx="320431" cy="329090"/>
          </a:xfrm>
          <a:prstGeom prst="flowChartSummingJunction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9664" y="2221864"/>
            <a:ext cx="785402" cy="785402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2584294" y="1948248"/>
            <a:ext cx="5610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2"/>
                </a:solidFill>
              </a:rPr>
              <a:t>PSF</a:t>
            </a:r>
            <a:endParaRPr lang="en-US" sz="1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249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Deconvolution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572657" y="1354143"/>
            <a:ext cx="1281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Sample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9650" y="1720313"/>
            <a:ext cx="1735008" cy="173500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028" y="1727251"/>
            <a:ext cx="1735008" cy="1735008"/>
          </a:xfrm>
          <a:prstGeom prst="rect">
            <a:avLst/>
          </a:prstGeom>
        </p:spPr>
      </p:pic>
      <p:sp>
        <p:nvSpPr>
          <p:cNvPr id="16" name="Flowchart: Summing Junction 15"/>
          <p:cNvSpPr/>
          <p:nvPr/>
        </p:nvSpPr>
        <p:spPr>
          <a:xfrm>
            <a:off x="2006206" y="2410902"/>
            <a:ext cx="320431" cy="329090"/>
          </a:xfrm>
          <a:prstGeom prst="flowChartSummingJunction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Equal 16"/>
          <p:cNvSpPr/>
          <p:nvPr/>
        </p:nvSpPr>
        <p:spPr>
          <a:xfrm>
            <a:off x="3274229" y="2489275"/>
            <a:ext cx="405421" cy="250580"/>
          </a:xfrm>
          <a:prstGeom prst="mathEqual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9664" y="2221864"/>
            <a:ext cx="785402" cy="785402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4001657" y="1332066"/>
            <a:ext cx="1281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Blurred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584294" y="1948248"/>
            <a:ext cx="5610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2"/>
                </a:solidFill>
              </a:rPr>
              <a:t>PSF</a:t>
            </a:r>
            <a:endParaRPr lang="en-US" sz="1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1067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Deconvolution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572657" y="1354143"/>
            <a:ext cx="1281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Sample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9650" y="1720313"/>
            <a:ext cx="1735008" cy="173500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028" y="1727251"/>
            <a:ext cx="1735008" cy="173500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1236" y="2217984"/>
            <a:ext cx="789282" cy="789282"/>
          </a:xfrm>
          <a:prstGeom prst="rect">
            <a:avLst/>
          </a:prstGeom>
        </p:spPr>
      </p:pic>
      <p:sp>
        <p:nvSpPr>
          <p:cNvPr id="16" name="Flowchart: Summing Junction 15"/>
          <p:cNvSpPr/>
          <p:nvPr/>
        </p:nvSpPr>
        <p:spPr>
          <a:xfrm>
            <a:off x="2006206" y="2410902"/>
            <a:ext cx="320431" cy="329090"/>
          </a:xfrm>
          <a:prstGeom prst="flowChartSummingJunction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Equal 16"/>
          <p:cNvSpPr/>
          <p:nvPr/>
        </p:nvSpPr>
        <p:spPr>
          <a:xfrm>
            <a:off x="3274229" y="2489275"/>
            <a:ext cx="405421" cy="250580"/>
          </a:xfrm>
          <a:prstGeom prst="mathEqual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Plus 18"/>
          <p:cNvSpPr/>
          <p:nvPr/>
        </p:nvSpPr>
        <p:spPr>
          <a:xfrm>
            <a:off x="5446090" y="2396777"/>
            <a:ext cx="375146" cy="375146"/>
          </a:xfrm>
          <a:prstGeom prst="mathPlus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9664" y="2221864"/>
            <a:ext cx="785402" cy="785402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4001657" y="1332066"/>
            <a:ext cx="1281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Blurred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584294" y="1948248"/>
            <a:ext cx="5610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2"/>
                </a:solidFill>
              </a:rPr>
              <a:t>PSF</a:t>
            </a:r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938040" y="1908109"/>
            <a:ext cx="6724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2"/>
                </a:solidFill>
              </a:rPr>
              <a:t>Noise</a:t>
            </a:r>
            <a:endParaRPr lang="en-US" sz="1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7268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Deconvolution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572657" y="1354143"/>
            <a:ext cx="1281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Sample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9650" y="1720313"/>
            <a:ext cx="1735008" cy="173500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7776" y="1701398"/>
            <a:ext cx="1735008" cy="173500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028" y="1727251"/>
            <a:ext cx="1735008" cy="173500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1236" y="2217984"/>
            <a:ext cx="789282" cy="789282"/>
          </a:xfrm>
          <a:prstGeom prst="rect">
            <a:avLst/>
          </a:prstGeom>
        </p:spPr>
      </p:pic>
      <p:sp>
        <p:nvSpPr>
          <p:cNvPr id="16" name="Flowchart: Summing Junction 15"/>
          <p:cNvSpPr/>
          <p:nvPr/>
        </p:nvSpPr>
        <p:spPr>
          <a:xfrm>
            <a:off x="2006206" y="2410902"/>
            <a:ext cx="320431" cy="329090"/>
          </a:xfrm>
          <a:prstGeom prst="flowChartSummingJunction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Equal 16"/>
          <p:cNvSpPr/>
          <p:nvPr/>
        </p:nvSpPr>
        <p:spPr>
          <a:xfrm>
            <a:off x="3274229" y="2489275"/>
            <a:ext cx="405421" cy="250580"/>
          </a:xfrm>
          <a:prstGeom prst="mathEqual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Equal 17"/>
          <p:cNvSpPr/>
          <p:nvPr/>
        </p:nvSpPr>
        <p:spPr>
          <a:xfrm>
            <a:off x="6729851" y="2489412"/>
            <a:ext cx="405421" cy="250580"/>
          </a:xfrm>
          <a:prstGeom prst="mathEqual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Plus 18"/>
          <p:cNvSpPr/>
          <p:nvPr/>
        </p:nvSpPr>
        <p:spPr>
          <a:xfrm>
            <a:off x="5446090" y="2396777"/>
            <a:ext cx="375146" cy="375146"/>
          </a:xfrm>
          <a:prstGeom prst="mathPlus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9664" y="2221864"/>
            <a:ext cx="785402" cy="785402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4001657" y="1332066"/>
            <a:ext cx="1281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Blurred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152640" y="1299800"/>
            <a:ext cx="1780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Blurred &amp; noisy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584294" y="1948248"/>
            <a:ext cx="5610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2"/>
                </a:solidFill>
              </a:rPr>
              <a:t>PSF</a:t>
            </a:r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938040" y="1908109"/>
            <a:ext cx="6724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2"/>
                </a:solidFill>
              </a:rPr>
              <a:t>Noise</a:t>
            </a:r>
            <a:endParaRPr lang="en-US" sz="1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6013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Deconvolution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572657" y="1354143"/>
            <a:ext cx="1281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Sample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9650" y="1720313"/>
            <a:ext cx="1735008" cy="173500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7776" y="1701398"/>
            <a:ext cx="1735008" cy="173500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028" y="1727251"/>
            <a:ext cx="1735008" cy="173500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1236" y="2217984"/>
            <a:ext cx="789282" cy="789282"/>
          </a:xfrm>
          <a:prstGeom prst="rect">
            <a:avLst/>
          </a:prstGeom>
        </p:spPr>
      </p:pic>
      <p:sp>
        <p:nvSpPr>
          <p:cNvPr id="16" name="Flowchart: Summing Junction 15"/>
          <p:cNvSpPr/>
          <p:nvPr/>
        </p:nvSpPr>
        <p:spPr>
          <a:xfrm>
            <a:off x="2006206" y="2410902"/>
            <a:ext cx="320431" cy="329090"/>
          </a:xfrm>
          <a:prstGeom prst="flowChartSummingJunction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Equal 16"/>
          <p:cNvSpPr/>
          <p:nvPr/>
        </p:nvSpPr>
        <p:spPr>
          <a:xfrm>
            <a:off x="3274229" y="2489275"/>
            <a:ext cx="405421" cy="250580"/>
          </a:xfrm>
          <a:prstGeom prst="mathEqual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Equal 17"/>
          <p:cNvSpPr/>
          <p:nvPr/>
        </p:nvSpPr>
        <p:spPr>
          <a:xfrm>
            <a:off x="6729851" y="2489412"/>
            <a:ext cx="405421" cy="250580"/>
          </a:xfrm>
          <a:prstGeom prst="mathEqual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Plus 18"/>
          <p:cNvSpPr/>
          <p:nvPr/>
        </p:nvSpPr>
        <p:spPr>
          <a:xfrm>
            <a:off x="5446090" y="2396777"/>
            <a:ext cx="375146" cy="375146"/>
          </a:xfrm>
          <a:prstGeom prst="mathPlus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9664" y="2221864"/>
            <a:ext cx="785402" cy="785402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4001657" y="1332066"/>
            <a:ext cx="1281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Blurred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152640" y="1299800"/>
            <a:ext cx="1780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Blurred &amp; noisy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584294" y="1948248"/>
            <a:ext cx="5610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2"/>
                </a:solidFill>
              </a:rPr>
              <a:t>PSF</a:t>
            </a:r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938040" y="1908109"/>
            <a:ext cx="6724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2"/>
                </a:solidFill>
              </a:rPr>
              <a:t>Noise</a:t>
            </a:r>
            <a:endParaRPr lang="en-US" sz="1400" dirty="0">
              <a:solidFill>
                <a:schemeClr val="tx2"/>
              </a:solidFill>
            </a:endParaRPr>
          </a:p>
        </p:txBody>
      </p:sp>
      <p:grpSp>
        <p:nvGrpSpPr>
          <p:cNvPr id="50" name="Group 49"/>
          <p:cNvGrpSpPr/>
          <p:nvPr/>
        </p:nvGrpSpPr>
        <p:grpSpPr>
          <a:xfrm>
            <a:off x="1018117" y="3509433"/>
            <a:ext cx="7095066" cy="713317"/>
            <a:chOff x="1018117" y="3509433"/>
            <a:chExt cx="7095066" cy="713317"/>
          </a:xfrm>
        </p:grpSpPr>
        <p:cxnSp>
          <p:nvCxnSpPr>
            <p:cNvPr id="37" name="Straight Connector 36"/>
            <p:cNvCxnSpPr/>
            <p:nvPr/>
          </p:nvCxnSpPr>
          <p:spPr>
            <a:xfrm>
              <a:off x="8085667" y="3509433"/>
              <a:ext cx="0" cy="713317"/>
            </a:xfrm>
            <a:prstGeom prst="line">
              <a:avLst/>
            </a:prstGeom>
            <a:ln w="57150"/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 flipH="1">
              <a:off x="1018117" y="4203700"/>
              <a:ext cx="7095066" cy="0"/>
            </a:xfrm>
            <a:prstGeom prst="line">
              <a:avLst/>
            </a:prstGeom>
            <a:ln w="57150"/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/>
            <p:nvPr/>
          </p:nvCxnSpPr>
          <p:spPr>
            <a:xfrm flipV="1">
              <a:off x="1045633" y="3509436"/>
              <a:ext cx="0" cy="713314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51" name="TextBox 50"/>
          <p:cNvSpPr txBox="1"/>
          <p:nvPr/>
        </p:nvSpPr>
        <p:spPr>
          <a:xfrm>
            <a:off x="4367840" y="3705414"/>
            <a:ext cx="12815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accent6"/>
                </a:solidFill>
              </a:rPr>
              <a:t>?</a:t>
            </a:r>
            <a:endParaRPr lang="en-US" sz="3200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1103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Deconvolution – how?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26" name="TextBox 25"/>
          <p:cNvSpPr txBox="1"/>
          <p:nvPr/>
        </p:nvSpPr>
        <p:spPr>
          <a:xfrm>
            <a:off x="151200" y="4758145"/>
            <a:ext cx="46452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 smtClean="0">
                <a:solidFill>
                  <a:schemeClr val="tx2"/>
                </a:solidFill>
              </a:rPr>
              <a:t>Lucy (1974) </a:t>
            </a:r>
            <a:r>
              <a:rPr lang="en-US" sz="700" i="1" dirty="0" smtClean="0">
                <a:solidFill>
                  <a:schemeClr val="tx2"/>
                </a:solidFill>
              </a:rPr>
              <a:t>The Astronomical Journal. </a:t>
            </a:r>
            <a:r>
              <a:rPr lang="en-US" sz="700" dirty="0" smtClean="0">
                <a:solidFill>
                  <a:schemeClr val="tx2"/>
                </a:solidFill>
              </a:rPr>
              <a:t>Vol 79, No 6 p745</a:t>
            </a:r>
          </a:p>
          <a:p>
            <a:r>
              <a:rPr lang="en-US" sz="700" dirty="0" smtClean="0">
                <a:solidFill>
                  <a:schemeClr val="tx2"/>
                </a:solidFill>
              </a:rPr>
              <a:t>Richardson (1972) </a:t>
            </a:r>
            <a:r>
              <a:rPr lang="en-US" sz="700" i="1" dirty="0" smtClean="0">
                <a:solidFill>
                  <a:schemeClr val="tx2"/>
                </a:solidFill>
              </a:rPr>
              <a:t>Journal of the Optical Society of America, </a:t>
            </a:r>
            <a:r>
              <a:rPr lang="en-US" sz="700" dirty="0" smtClean="0">
                <a:solidFill>
                  <a:schemeClr val="tx2"/>
                </a:solidFill>
              </a:rPr>
              <a:t>Vol 62, No 1, p55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51200" y="861470"/>
            <a:ext cx="45250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Constrained iterative deconvolution </a:t>
            </a:r>
          </a:p>
          <a:p>
            <a:r>
              <a:rPr lang="en-US" dirty="0">
                <a:solidFill>
                  <a:schemeClr val="tx2"/>
                </a:solidFill>
              </a:rPr>
              <a:t>	</a:t>
            </a:r>
            <a:r>
              <a:rPr lang="en-US" dirty="0" smtClean="0">
                <a:solidFill>
                  <a:schemeClr val="tx2"/>
                </a:solidFill>
              </a:rPr>
              <a:t>e.g. Richardson-Lucy 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6272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1872407" cy="548052"/>
          </a:xfrm>
        </p:spPr>
        <p:txBody>
          <a:bodyPr/>
          <a:lstStyle/>
          <a:p>
            <a:r>
              <a:rPr lang="en-US" dirty="0" smtClean="0"/>
              <a:t>Questions</a:t>
            </a:r>
          </a:p>
          <a:p>
            <a:pPr lvl="1"/>
            <a:endParaRPr lang="en-US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365022" y="798220"/>
            <a:ext cx="627431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Are you currently using microscopy or planning to?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Which system(s)?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Confocal/spinning disk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Multiphoton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High content (</a:t>
            </a:r>
            <a:r>
              <a:rPr lang="en-US" dirty="0" err="1" smtClean="0">
                <a:solidFill>
                  <a:schemeClr val="tx2"/>
                </a:solidFill>
              </a:rPr>
              <a:t>Celigo</a:t>
            </a:r>
            <a:r>
              <a:rPr lang="en-US" dirty="0" smtClean="0">
                <a:solidFill>
                  <a:schemeClr val="tx2"/>
                </a:solidFill>
              </a:rPr>
              <a:t>/Operetta/</a:t>
            </a:r>
            <a:r>
              <a:rPr lang="en-US" dirty="0" err="1" smtClean="0">
                <a:solidFill>
                  <a:schemeClr val="tx2"/>
                </a:solidFill>
              </a:rPr>
              <a:t>ImageXpress</a:t>
            </a:r>
            <a:r>
              <a:rPr lang="en-US" dirty="0" smtClean="0">
                <a:solidFill>
                  <a:schemeClr val="tx2"/>
                </a:solidFill>
              </a:rPr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TIRF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chemeClr val="tx2"/>
                </a:solidFill>
              </a:rPr>
              <a:t>Lightsheet</a:t>
            </a:r>
            <a:endParaRPr lang="en-US" dirty="0" smtClean="0">
              <a:solidFill>
                <a:schemeClr val="tx2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Any others?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Which analysis software?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A bit / no / lots of experience?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Any specific aims?</a:t>
            </a:r>
          </a:p>
        </p:txBody>
      </p:sp>
    </p:spTree>
    <p:extLst>
      <p:ext uri="{BB962C8B-B14F-4D97-AF65-F5344CB8AC3E}">
        <p14:creationId xmlns:p14="http://schemas.microsoft.com/office/powerpoint/2010/main" val="3187025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Deconvolution – how?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26" name="TextBox 25"/>
          <p:cNvSpPr txBox="1"/>
          <p:nvPr/>
        </p:nvSpPr>
        <p:spPr>
          <a:xfrm>
            <a:off x="151200" y="4758145"/>
            <a:ext cx="46452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 smtClean="0">
                <a:solidFill>
                  <a:schemeClr val="tx2"/>
                </a:solidFill>
              </a:rPr>
              <a:t>Lucy (1974) </a:t>
            </a:r>
            <a:r>
              <a:rPr lang="en-US" sz="700" i="1" dirty="0" smtClean="0">
                <a:solidFill>
                  <a:schemeClr val="tx2"/>
                </a:solidFill>
              </a:rPr>
              <a:t>The Astronomical Journal. </a:t>
            </a:r>
            <a:r>
              <a:rPr lang="en-US" sz="700" dirty="0" smtClean="0">
                <a:solidFill>
                  <a:schemeClr val="tx2"/>
                </a:solidFill>
              </a:rPr>
              <a:t>Vol 79, No 6 p745</a:t>
            </a:r>
          </a:p>
          <a:p>
            <a:r>
              <a:rPr lang="en-US" sz="700" dirty="0" smtClean="0">
                <a:solidFill>
                  <a:schemeClr val="tx2"/>
                </a:solidFill>
              </a:rPr>
              <a:t>Richardson (1972) </a:t>
            </a:r>
            <a:r>
              <a:rPr lang="en-US" sz="700" i="1" dirty="0" smtClean="0">
                <a:solidFill>
                  <a:schemeClr val="tx2"/>
                </a:solidFill>
              </a:rPr>
              <a:t>Journal of the Optical Society of America, </a:t>
            </a:r>
            <a:r>
              <a:rPr lang="en-US" sz="700" dirty="0" smtClean="0">
                <a:solidFill>
                  <a:schemeClr val="tx2"/>
                </a:solidFill>
              </a:rPr>
              <a:t>Vol 62, No 1, p55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51200" y="861470"/>
            <a:ext cx="45250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Constrained iterative deconvolution </a:t>
            </a:r>
          </a:p>
          <a:p>
            <a:r>
              <a:rPr lang="en-US" dirty="0">
                <a:solidFill>
                  <a:schemeClr val="tx2"/>
                </a:solidFill>
              </a:rPr>
              <a:t>	</a:t>
            </a:r>
            <a:r>
              <a:rPr lang="en-US" dirty="0" smtClean="0">
                <a:solidFill>
                  <a:schemeClr val="tx2"/>
                </a:solidFill>
              </a:rPr>
              <a:t>e.g. Richardson-Lucy 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12678" y="1812556"/>
            <a:ext cx="1246841" cy="338554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2"/>
                </a:solidFill>
              </a:rPr>
              <a:t>Raw Image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662334" y="522916"/>
            <a:ext cx="1051842" cy="338554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</a:rPr>
              <a:t>Image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662334" y="984580"/>
            <a:ext cx="1100610" cy="338554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</a:rPr>
              <a:t>Operation</a:t>
            </a:r>
            <a:endParaRPr lang="en-US" sz="16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787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Deconvolution – how?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26" name="TextBox 25"/>
          <p:cNvSpPr txBox="1"/>
          <p:nvPr/>
        </p:nvSpPr>
        <p:spPr>
          <a:xfrm>
            <a:off x="151200" y="4758145"/>
            <a:ext cx="46452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 smtClean="0">
                <a:solidFill>
                  <a:schemeClr val="tx2"/>
                </a:solidFill>
              </a:rPr>
              <a:t>Lucy (1974) </a:t>
            </a:r>
            <a:r>
              <a:rPr lang="en-US" sz="700" i="1" dirty="0" smtClean="0">
                <a:solidFill>
                  <a:schemeClr val="tx2"/>
                </a:solidFill>
              </a:rPr>
              <a:t>The Astronomical Journal. </a:t>
            </a:r>
            <a:r>
              <a:rPr lang="en-US" sz="700" dirty="0" smtClean="0">
                <a:solidFill>
                  <a:schemeClr val="tx2"/>
                </a:solidFill>
              </a:rPr>
              <a:t>Vol 79, No 6 p745</a:t>
            </a:r>
          </a:p>
          <a:p>
            <a:r>
              <a:rPr lang="en-US" sz="700" dirty="0" smtClean="0">
                <a:solidFill>
                  <a:schemeClr val="tx2"/>
                </a:solidFill>
              </a:rPr>
              <a:t>Richardson (1972) </a:t>
            </a:r>
            <a:r>
              <a:rPr lang="en-US" sz="700" i="1" dirty="0" smtClean="0">
                <a:solidFill>
                  <a:schemeClr val="tx2"/>
                </a:solidFill>
              </a:rPr>
              <a:t>Journal of the Optical Society of America, </a:t>
            </a:r>
            <a:r>
              <a:rPr lang="en-US" sz="700" dirty="0" smtClean="0">
                <a:solidFill>
                  <a:schemeClr val="tx2"/>
                </a:solidFill>
              </a:rPr>
              <a:t>Vol 62, No 1, p55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51200" y="861470"/>
            <a:ext cx="45250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Constrained iterative deconvolution </a:t>
            </a:r>
          </a:p>
          <a:p>
            <a:r>
              <a:rPr lang="en-US" dirty="0">
                <a:solidFill>
                  <a:schemeClr val="tx2"/>
                </a:solidFill>
              </a:rPr>
              <a:t>	</a:t>
            </a:r>
            <a:r>
              <a:rPr lang="en-US" dirty="0" smtClean="0">
                <a:solidFill>
                  <a:schemeClr val="tx2"/>
                </a:solidFill>
              </a:rPr>
              <a:t>e.g. Richardson-Lucy 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12678" y="1812556"/>
            <a:ext cx="1246841" cy="338554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2"/>
                </a:solidFill>
              </a:rPr>
              <a:t>Raw Image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985659" y="2459952"/>
            <a:ext cx="1039811" cy="338554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</a:rPr>
              <a:t>Estimate</a:t>
            </a:r>
            <a:endParaRPr lang="en-US" sz="1600" dirty="0">
              <a:solidFill>
                <a:schemeClr val="tx2"/>
              </a:solidFill>
            </a:endParaRPr>
          </a:p>
        </p:txBody>
      </p:sp>
      <p:cxnSp>
        <p:nvCxnSpPr>
          <p:cNvPr id="6" name="Straight Arrow Connector 5"/>
          <p:cNvCxnSpPr>
            <a:stCxn id="28" idx="3"/>
            <a:endCxn id="30" idx="0"/>
          </p:cNvCxnSpPr>
          <p:nvPr/>
        </p:nvCxnSpPr>
        <p:spPr>
          <a:xfrm>
            <a:off x="2159519" y="1981833"/>
            <a:ext cx="1346046" cy="47811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662334" y="522916"/>
            <a:ext cx="1051842" cy="338554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</a:rPr>
              <a:t>Image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662334" y="984580"/>
            <a:ext cx="1100610" cy="338554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</a:rPr>
              <a:t>Operation</a:t>
            </a:r>
            <a:endParaRPr lang="en-US" sz="16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1471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TextBox 106"/>
          <p:cNvSpPr txBox="1"/>
          <p:nvPr/>
        </p:nvSpPr>
        <p:spPr>
          <a:xfrm>
            <a:off x="5047976" y="1313534"/>
            <a:ext cx="1054134" cy="584775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</a:rPr>
              <a:t>Convolve with PSF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Deconvolution – how?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26" name="TextBox 25"/>
          <p:cNvSpPr txBox="1"/>
          <p:nvPr/>
        </p:nvSpPr>
        <p:spPr>
          <a:xfrm>
            <a:off x="151200" y="4758145"/>
            <a:ext cx="46452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 smtClean="0">
                <a:solidFill>
                  <a:schemeClr val="tx2"/>
                </a:solidFill>
              </a:rPr>
              <a:t>Lucy (1974) </a:t>
            </a:r>
            <a:r>
              <a:rPr lang="en-US" sz="700" i="1" dirty="0" smtClean="0">
                <a:solidFill>
                  <a:schemeClr val="tx2"/>
                </a:solidFill>
              </a:rPr>
              <a:t>The Astronomical Journal. </a:t>
            </a:r>
            <a:r>
              <a:rPr lang="en-US" sz="700" dirty="0" smtClean="0">
                <a:solidFill>
                  <a:schemeClr val="tx2"/>
                </a:solidFill>
              </a:rPr>
              <a:t>Vol 79, No 6 p745</a:t>
            </a:r>
          </a:p>
          <a:p>
            <a:r>
              <a:rPr lang="en-US" sz="700" dirty="0" smtClean="0">
                <a:solidFill>
                  <a:schemeClr val="tx2"/>
                </a:solidFill>
              </a:rPr>
              <a:t>Richardson (1972) </a:t>
            </a:r>
            <a:r>
              <a:rPr lang="en-US" sz="700" i="1" dirty="0" smtClean="0">
                <a:solidFill>
                  <a:schemeClr val="tx2"/>
                </a:solidFill>
              </a:rPr>
              <a:t>Journal of the Optical Society of America, </a:t>
            </a:r>
            <a:r>
              <a:rPr lang="en-US" sz="700" dirty="0" smtClean="0">
                <a:solidFill>
                  <a:schemeClr val="tx2"/>
                </a:solidFill>
              </a:rPr>
              <a:t>Vol 62, No 1, p55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51200" y="861470"/>
            <a:ext cx="45250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Constrained iterative deconvolution </a:t>
            </a:r>
          </a:p>
          <a:p>
            <a:r>
              <a:rPr lang="en-US" dirty="0">
                <a:solidFill>
                  <a:schemeClr val="tx2"/>
                </a:solidFill>
              </a:rPr>
              <a:t>	</a:t>
            </a:r>
            <a:r>
              <a:rPr lang="en-US" dirty="0" smtClean="0">
                <a:solidFill>
                  <a:schemeClr val="tx2"/>
                </a:solidFill>
              </a:rPr>
              <a:t>e.g. Richardson-Lucy 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12678" y="1812556"/>
            <a:ext cx="1246841" cy="338554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2"/>
                </a:solidFill>
              </a:rPr>
              <a:t>Raw Image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985659" y="2459952"/>
            <a:ext cx="1039811" cy="338554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</a:rPr>
              <a:t>Estimate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267104" y="522209"/>
            <a:ext cx="587597" cy="338554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</a:rPr>
              <a:t>PSF</a:t>
            </a:r>
            <a:endParaRPr lang="en-US" sz="1600" dirty="0">
              <a:solidFill>
                <a:schemeClr val="tx2"/>
              </a:solidFill>
            </a:endParaRPr>
          </a:p>
        </p:txBody>
      </p:sp>
      <p:cxnSp>
        <p:nvCxnSpPr>
          <p:cNvPr id="6" name="Straight Arrow Connector 5"/>
          <p:cNvCxnSpPr>
            <a:stCxn id="28" idx="3"/>
            <a:endCxn id="30" idx="0"/>
          </p:cNvCxnSpPr>
          <p:nvPr/>
        </p:nvCxnSpPr>
        <p:spPr>
          <a:xfrm>
            <a:off x="2159519" y="1981833"/>
            <a:ext cx="1346046" cy="47811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35" idx="2"/>
          </p:cNvCxnSpPr>
          <p:nvPr/>
        </p:nvCxnSpPr>
        <p:spPr>
          <a:xfrm>
            <a:off x="5560903" y="860763"/>
            <a:ext cx="0" cy="4718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30" idx="3"/>
          </p:cNvCxnSpPr>
          <p:nvPr/>
        </p:nvCxnSpPr>
        <p:spPr>
          <a:xfrm flipV="1">
            <a:off x="4025470" y="1605922"/>
            <a:ext cx="1008366" cy="102330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7662334" y="522916"/>
            <a:ext cx="1051842" cy="338554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</a:rPr>
              <a:t>Image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7662334" y="984580"/>
            <a:ext cx="1100610" cy="338554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</a:rPr>
              <a:t>Operation</a:t>
            </a:r>
            <a:endParaRPr lang="en-US" sz="16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061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TextBox 106"/>
          <p:cNvSpPr txBox="1"/>
          <p:nvPr/>
        </p:nvSpPr>
        <p:spPr>
          <a:xfrm>
            <a:off x="5047976" y="1313534"/>
            <a:ext cx="1054134" cy="584775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</a:rPr>
              <a:t>Convolve with PSF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Deconvolution – how?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26" name="TextBox 25"/>
          <p:cNvSpPr txBox="1"/>
          <p:nvPr/>
        </p:nvSpPr>
        <p:spPr>
          <a:xfrm>
            <a:off x="151200" y="4758145"/>
            <a:ext cx="46452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 smtClean="0">
                <a:solidFill>
                  <a:schemeClr val="tx2"/>
                </a:solidFill>
              </a:rPr>
              <a:t>Lucy (1974) </a:t>
            </a:r>
            <a:r>
              <a:rPr lang="en-US" sz="700" i="1" dirty="0" smtClean="0">
                <a:solidFill>
                  <a:schemeClr val="tx2"/>
                </a:solidFill>
              </a:rPr>
              <a:t>The Astronomical Journal. </a:t>
            </a:r>
            <a:r>
              <a:rPr lang="en-US" sz="700" dirty="0" smtClean="0">
                <a:solidFill>
                  <a:schemeClr val="tx2"/>
                </a:solidFill>
              </a:rPr>
              <a:t>Vol 79, No 6 p745</a:t>
            </a:r>
          </a:p>
          <a:p>
            <a:r>
              <a:rPr lang="en-US" sz="700" dirty="0" smtClean="0">
                <a:solidFill>
                  <a:schemeClr val="tx2"/>
                </a:solidFill>
              </a:rPr>
              <a:t>Richardson (1972) </a:t>
            </a:r>
            <a:r>
              <a:rPr lang="en-US" sz="700" i="1" dirty="0" smtClean="0">
                <a:solidFill>
                  <a:schemeClr val="tx2"/>
                </a:solidFill>
              </a:rPr>
              <a:t>Journal of the Optical Society of America, </a:t>
            </a:r>
            <a:r>
              <a:rPr lang="en-US" sz="700" dirty="0" smtClean="0">
                <a:solidFill>
                  <a:schemeClr val="tx2"/>
                </a:solidFill>
              </a:rPr>
              <a:t>Vol 62, No 1, p55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51200" y="861470"/>
            <a:ext cx="45250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Constrained iterative deconvolution </a:t>
            </a:r>
          </a:p>
          <a:p>
            <a:r>
              <a:rPr lang="en-US" dirty="0">
                <a:solidFill>
                  <a:schemeClr val="tx2"/>
                </a:solidFill>
              </a:rPr>
              <a:t>	</a:t>
            </a:r>
            <a:r>
              <a:rPr lang="en-US" dirty="0" smtClean="0">
                <a:solidFill>
                  <a:schemeClr val="tx2"/>
                </a:solidFill>
              </a:rPr>
              <a:t>e.g. Richardson-Lucy 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12678" y="1812556"/>
            <a:ext cx="1246841" cy="338554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2"/>
                </a:solidFill>
              </a:rPr>
              <a:t>Raw Image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985659" y="2459952"/>
            <a:ext cx="1039811" cy="338554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</a:rPr>
              <a:t>Estimate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7068103" y="1689445"/>
            <a:ext cx="1144536" cy="584775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</a:rPr>
              <a:t>Convolved</a:t>
            </a:r>
          </a:p>
          <a:p>
            <a:pPr algn="ctr"/>
            <a:r>
              <a:rPr lang="en-US" sz="1600" dirty="0">
                <a:solidFill>
                  <a:schemeClr val="tx2"/>
                </a:solidFill>
              </a:rPr>
              <a:t>e</a:t>
            </a:r>
            <a:r>
              <a:rPr lang="en-US" sz="1600" dirty="0" smtClean="0">
                <a:solidFill>
                  <a:schemeClr val="tx2"/>
                </a:solidFill>
              </a:rPr>
              <a:t>stimate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267104" y="522209"/>
            <a:ext cx="587597" cy="338554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</a:rPr>
              <a:t>PSF</a:t>
            </a:r>
            <a:endParaRPr lang="en-US" sz="1600" dirty="0">
              <a:solidFill>
                <a:schemeClr val="tx2"/>
              </a:solidFill>
            </a:endParaRPr>
          </a:p>
        </p:txBody>
      </p:sp>
      <p:cxnSp>
        <p:nvCxnSpPr>
          <p:cNvPr id="6" name="Straight Arrow Connector 5"/>
          <p:cNvCxnSpPr>
            <a:stCxn id="28" idx="3"/>
            <a:endCxn id="30" idx="0"/>
          </p:cNvCxnSpPr>
          <p:nvPr/>
        </p:nvCxnSpPr>
        <p:spPr>
          <a:xfrm>
            <a:off x="2159519" y="1981833"/>
            <a:ext cx="1346046" cy="47811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35" idx="2"/>
          </p:cNvCxnSpPr>
          <p:nvPr/>
        </p:nvCxnSpPr>
        <p:spPr>
          <a:xfrm>
            <a:off x="5560903" y="860763"/>
            <a:ext cx="0" cy="4718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6116250" y="1605921"/>
            <a:ext cx="980133" cy="37591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30" idx="3"/>
          </p:cNvCxnSpPr>
          <p:nvPr/>
        </p:nvCxnSpPr>
        <p:spPr>
          <a:xfrm flipV="1">
            <a:off x="4025470" y="1605922"/>
            <a:ext cx="1008366" cy="102330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7662334" y="522916"/>
            <a:ext cx="1051842" cy="338554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</a:rPr>
              <a:t>Image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7662334" y="984580"/>
            <a:ext cx="1100610" cy="338554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</a:rPr>
              <a:t>Operation</a:t>
            </a:r>
            <a:endParaRPr lang="en-US" sz="16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4639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TextBox 106"/>
          <p:cNvSpPr txBox="1"/>
          <p:nvPr/>
        </p:nvSpPr>
        <p:spPr>
          <a:xfrm>
            <a:off x="5047976" y="1313534"/>
            <a:ext cx="1054134" cy="584775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</a:rPr>
              <a:t>Convolve with PSF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Deconvolution – how?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26" name="TextBox 25"/>
          <p:cNvSpPr txBox="1"/>
          <p:nvPr/>
        </p:nvSpPr>
        <p:spPr>
          <a:xfrm>
            <a:off x="151200" y="4758145"/>
            <a:ext cx="46452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 smtClean="0">
                <a:solidFill>
                  <a:schemeClr val="tx2"/>
                </a:solidFill>
              </a:rPr>
              <a:t>Lucy (1974) </a:t>
            </a:r>
            <a:r>
              <a:rPr lang="en-US" sz="700" i="1" dirty="0" smtClean="0">
                <a:solidFill>
                  <a:schemeClr val="tx2"/>
                </a:solidFill>
              </a:rPr>
              <a:t>The Astronomical Journal. </a:t>
            </a:r>
            <a:r>
              <a:rPr lang="en-US" sz="700" dirty="0" smtClean="0">
                <a:solidFill>
                  <a:schemeClr val="tx2"/>
                </a:solidFill>
              </a:rPr>
              <a:t>Vol 79, No 6 p745</a:t>
            </a:r>
          </a:p>
          <a:p>
            <a:r>
              <a:rPr lang="en-US" sz="700" dirty="0" smtClean="0">
                <a:solidFill>
                  <a:schemeClr val="tx2"/>
                </a:solidFill>
              </a:rPr>
              <a:t>Richardson (1972) </a:t>
            </a:r>
            <a:r>
              <a:rPr lang="en-US" sz="700" i="1" dirty="0" smtClean="0">
                <a:solidFill>
                  <a:schemeClr val="tx2"/>
                </a:solidFill>
              </a:rPr>
              <a:t>Journal of the Optical Society of America, </a:t>
            </a:r>
            <a:r>
              <a:rPr lang="en-US" sz="700" dirty="0" smtClean="0">
                <a:solidFill>
                  <a:schemeClr val="tx2"/>
                </a:solidFill>
              </a:rPr>
              <a:t>Vol 62, No 1, p55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51200" y="861470"/>
            <a:ext cx="45250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Constrained iterative deconvolution </a:t>
            </a:r>
          </a:p>
          <a:p>
            <a:r>
              <a:rPr lang="en-US" dirty="0">
                <a:solidFill>
                  <a:schemeClr val="tx2"/>
                </a:solidFill>
              </a:rPr>
              <a:t>	</a:t>
            </a:r>
            <a:r>
              <a:rPr lang="en-US" dirty="0" smtClean="0">
                <a:solidFill>
                  <a:schemeClr val="tx2"/>
                </a:solidFill>
              </a:rPr>
              <a:t>e.g. Richardson-Lucy 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12678" y="1812556"/>
            <a:ext cx="1246841" cy="338554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2"/>
                </a:solidFill>
              </a:rPr>
              <a:t>Raw Image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985659" y="2459952"/>
            <a:ext cx="1039811" cy="338554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</a:rPr>
              <a:t>Estimate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7152640" y="3090197"/>
            <a:ext cx="1038276" cy="584775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</a:rPr>
              <a:t>Compare with raw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7068103" y="1689445"/>
            <a:ext cx="1144536" cy="584775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</a:rPr>
              <a:t>Convolved</a:t>
            </a:r>
          </a:p>
          <a:p>
            <a:pPr algn="ctr"/>
            <a:r>
              <a:rPr lang="en-US" sz="1600" dirty="0">
                <a:solidFill>
                  <a:schemeClr val="tx2"/>
                </a:solidFill>
              </a:rPr>
              <a:t>e</a:t>
            </a:r>
            <a:r>
              <a:rPr lang="en-US" sz="1600" dirty="0" smtClean="0">
                <a:solidFill>
                  <a:schemeClr val="tx2"/>
                </a:solidFill>
              </a:rPr>
              <a:t>stimate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267104" y="522209"/>
            <a:ext cx="587597" cy="338554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</a:rPr>
              <a:t>PSF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7467335" y="4375536"/>
            <a:ext cx="1246841" cy="338554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2"/>
                </a:solidFill>
              </a:rPr>
              <a:t>Raw Image</a:t>
            </a:r>
            <a:endParaRPr lang="en-US" sz="1600" dirty="0">
              <a:solidFill>
                <a:schemeClr val="tx2"/>
              </a:solidFill>
            </a:endParaRPr>
          </a:p>
        </p:txBody>
      </p:sp>
      <p:cxnSp>
        <p:nvCxnSpPr>
          <p:cNvPr id="6" name="Straight Arrow Connector 5"/>
          <p:cNvCxnSpPr>
            <a:stCxn id="28" idx="3"/>
            <a:endCxn id="30" idx="0"/>
          </p:cNvCxnSpPr>
          <p:nvPr/>
        </p:nvCxnSpPr>
        <p:spPr>
          <a:xfrm>
            <a:off x="2159519" y="1981833"/>
            <a:ext cx="1346046" cy="47811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35" idx="2"/>
          </p:cNvCxnSpPr>
          <p:nvPr/>
        </p:nvCxnSpPr>
        <p:spPr>
          <a:xfrm>
            <a:off x="5560903" y="860763"/>
            <a:ext cx="0" cy="4718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6116250" y="1605921"/>
            <a:ext cx="980133" cy="37591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7656074" y="2274220"/>
            <a:ext cx="31407" cy="8159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H="1" flipV="1">
            <a:off x="7687481" y="3674972"/>
            <a:ext cx="418978" cy="7005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30" idx="3"/>
          </p:cNvCxnSpPr>
          <p:nvPr/>
        </p:nvCxnSpPr>
        <p:spPr>
          <a:xfrm flipV="1">
            <a:off x="4025470" y="1605922"/>
            <a:ext cx="1008366" cy="102330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7662334" y="522916"/>
            <a:ext cx="1051842" cy="338554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</a:rPr>
              <a:t>Image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7662334" y="984580"/>
            <a:ext cx="1100610" cy="338554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</a:rPr>
              <a:t>Operation</a:t>
            </a:r>
            <a:endParaRPr lang="en-US" sz="16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5659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TextBox 106"/>
          <p:cNvSpPr txBox="1"/>
          <p:nvPr/>
        </p:nvSpPr>
        <p:spPr>
          <a:xfrm>
            <a:off x="5047976" y="1313534"/>
            <a:ext cx="1054134" cy="584775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</a:rPr>
              <a:t>Convolve with PSF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Deconvolution – how?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26" name="TextBox 25"/>
          <p:cNvSpPr txBox="1"/>
          <p:nvPr/>
        </p:nvSpPr>
        <p:spPr>
          <a:xfrm>
            <a:off x="151200" y="4758145"/>
            <a:ext cx="46452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 smtClean="0">
                <a:solidFill>
                  <a:schemeClr val="tx2"/>
                </a:solidFill>
              </a:rPr>
              <a:t>Lucy (1974) </a:t>
            </a:r>
            <a:r>
              <a:rPr lang="en-US" sz="700" i="1" dirty="0" smtClean="0">
                <a:solidFill>
                  <a:schemeClr val="tx2"/>
                </a:solidFill>
              </a:rPr>
              <a:t>The Astronomical Journal. </a:t>
            </a:r>
            <a:r>
              <a:rPr lang="en-US" sz="700" dirty="0" smtClean="0">
                <a:solidFill>
                  <a:schemeClr val="tx2"/>
                </a:solidFill>
              </a:rPr>
              <a:t>Vol 79, No 6 p745</a:t>
            </a:r>
          </a:p>
          <a:p>
            <a:r>
              <a:rPr lang="en-US" sz="700" dirty="0" smtClean="0">
                <a:solidFill>
                  <a:schemeClr val="tx2"/>
                </a:solidFill>
              </a:rPr>
              <a:t>Richardson (1972) </a:t>
            </a:r>
            <a:r>
              <a:rPr lang="en-US" sz="700" i="1" dirty="0" smtClean="0">
                <a:solidFill>
                  <a:schemeClr val="tx2"/>
                </a:solidFill>
              </a:rPr>
              <a:t>Journal of the Optical Society of America, </a:t>
            </a:r>
            <a:r>
              <a:rPr lang="en-US" sz="700" dirty="0" smtClean="0">
                <a:solidFill>
                  <a:schemeClr val="tx2"/>
                </a:solidFill>
              </a:rPr>
              <a:t>Vol 62, No 1, p55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51200" y="861470"/>
            <a:ext cx="45250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Constrained iterative deconvolution </a:t>
            </a:r>
          </a:p>
          <a:p>
            <a:r>
              <a:rPr lang="en-US" dirty="0">
                <a:solidFill>
                  <a:schemeClr val="tx2"/>
                </a:solidFill>
              </a:rPr>
              <a:t>	</a:t>
            </a:r>
            <a:r>
              <a:rPr lang="en-US" dirty="0" smtClean="0">
                <a:solidFill>
                  <a:schemeClr val="tx2"/>
                </a:solidFill>
              </a:rPr>
              <a:t>e.g. Richardson-Lucy 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12678" y="1812556"/>
            <a:ext cx="1246841" cy="338554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2"/>
                </a:solidFill>
              </a:rPr>
              <a:t>Raw Image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985659" y="2459952"/>
            <a:ext cx="1039811" cy="338554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</a:rPr>
              <a:t>Estimate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7152640" y="3090197"/>
            <a:ext cx="1038276" cy="584775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</a:rPr>
              <a:t>Compare with raw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999455" y="3732866"/>
            <a:ext cx="1011695" cy="584775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</a:rPr>
              <a:t>Improve estimate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7068103" y="1689445"/>
            <a:ext cx="1144536" cy="584775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</a:rPr>
              <a:t>Convolved</a:t>
            </a:r>
          </a:p>
          <a:p>
            <a:pPr algn="ctr"/>
            <a:r>
              <a:rPr lang="en-US" sz="1600" dirty="0">
                <a:solidFill>
                  <a:schemeClr val="tx2"/>
                </a:solidFill>
              </a:rPr>
              <a:t>e</a:t>
            </a:r>
            <a:r>
              <a:rPr lang="en-US" sz="1600" dirty="0" smtClean="0">
                <a:solidFill>
                  <a:schemeClr val="tx2"/>
                </a:solidFill>
              </a:rPr>
              <a:t>stimate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267104" y="522209"/>
            <a:ext cx="587597" cy="338554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</a:rPr>
              <a:t>PSF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7467335" y="4375536"/>
            <a:ext cx="1246841" cy="338554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2"/>
                </a:solidFill>
              </a:rPr>
              <a:t>Raw Image</a:t>
            </a:r>
            <a:endParaRPr lang="en-US" sz="1600" dirty="0">
              <a:solidFill>
                <a:schemeClr val="tx2"/>
              </a:solidFill>
            </a:endParaRPr>
          </a:p>
        </p:txBody>
      </p:sp>
      <p:cxnSp>
        <p:nvCxnSpPr>
          <p:cNvPr id="6" name="Straight Arrow Connector 5"/>
          <p:cNvCxnSpPr>
            <a:stCxn id="28" idx="3"/>
            <a:endCxn id="30" idx="0"/>
          </p:cNvCxnSpPr>
          <p:nvPr/>
        </p:nvCxnSpPr>
        <p:spPr>
          <a:xfrm>
            <a:off x="2159519" y="1981833"/>
            <a:ext cx="1346046" cy="47811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35" idx="2"/>
          </p:cNvCxnSpPr>
          <p:nvPr/>
        </p:nvCxnSpPr>
        <p:spPr>
          <a:xfrm>
            <a:off x="5560903" y="860763"/>
            <a:ext cx="0" cy="4718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6116250" y="1605921"/>
            <a:ext cx="980133" cy="37591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7656074" y="2274220"/>
            <a:ext cx="31407" cy="8159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H="1" flipV="1">
            <a:off x="7687481" y="3674972"/>
            <a:ext cx="418978" cy="7005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32" idx="1"/>
            <a:endCxn id="33" idx="3"/>
          </p:cNvCxnSpPr>
          <p:nvPr/>
        </p:nvCxnSpPr>
        <p:spPr>
          <a:xfrm flipH="1">
            <a:off x="6011150" y="3382585"/>
            <a:ext cx="1141490" cy="6426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33" idx="1"/>
            <a:endCxn id="30" idx="2"/>
          </p:cNvCxnSpPr>
          <p:nvPr/>
        </p:nvCxnSpPr>
        <p:spPr>
          <a:xfrm flipH="1" flipV="1">
            <a:off x="3505565" y="2798506"/>
            <a:ext cx="1493890" cy="122674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30" idx="3"/>
          </p:cNvCxnSpPr>
          <p:nvPr/>
        </p:nvCxnSpPr>
        <p:spPr>
          <a:xfrm flipV="1">
            <a:off x="4025470" y="1605922"/>
            <a:ext cx="1008366" cy="102330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7662334" y="522916"/>
            <a:ext cx="1051842" cy="338554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</a:rPr>
              <a:t>Image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7662334" y="984580"/>
            <a:ext cx="1100610" cy="338554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</a:rPr>
              <a:t>Operation</a:t>
            </a:r>
            <a:endParaRPr lang="en-US" sz="16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3386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TextBox 106"/>
          <p:cNvSpPr txBox="1"/>
          <p:nvPr/>
        </p:nvSpPr>
        <p:spPr>
          <a:xfrm>
            <a:off x="5047976" y="1313534"/>
            <a:ext cx="1054134" cy="584775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</a:rPr>
              <a:t>Convolve with PSF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Deconvolution – how?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26" name="TextBox 25"/>
          <p:cNvSpPr txBox="1"/>
          <p:nvPr/>
        </p:nvSpPr>
        <p:spPr>
          <a:xfrm>
            <a:off x="151200" y="4758145"/>
            <a:ext cx="46452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 smtClean="0">
                <a:solidFill>
                  <a:schemeClr val="tx2"/>
                </a:solidFill>
              </a:rPr>
              <a:t>Lucy (1974) </a:t>
            </a:r>
            <a:r>
              <a:rPr lang="en-US" sz="700" i="1" dirty="0" smtClean="0">
                <a:solidFill>
                  <a:schemeClr val="tx2"/>
                </a:solidFill>
              </a:rPr>
              <a:t>The Astronomical Journal. </a:t>
            </a:r>
            <a:r>
              <a:rPr lang="en-US" sz="700" dirty="0" smtClean="0">
                <a:solidFill>
                  <a:schemeClr val="tx2"/>
                </a:solidFill>
              </a:rPr>
              <a:t>Vol 79, No 6 p745</a:t>
            </a:r>
          </a:p>
          <a:p>
            <a:r>
              <a:rPr lang="en-US" sz="700" dirty="0" smtClean="0">
                <a:solidFill>
                  <a:schemeClr val="tx2"/>
                </a:solidFill>
              </a:rPr>
              <a:t>Richardson (1972) </a:t>
            </a:r>
            <a:r>
              <a:rPr lang="en-US" sz="700" i="1" dirty="0" smtClean="0">
                <a:solidFill>
                  <a:schemeClr val="tx2"/>
                </a:solidFill>
              </a:rPr>
              <a:t>Journal of the Optical Society of America, </a:t>
            </a:r>
            <a:r>
              <a:rPr lang="en-US" sz="700" dirty="0" smtClean="0">
                <a:solidFill>
                  <a:schemeClr val="tx2"/>
                </a:solidFill>
              </a:rPr>
              <a:t>Vol 62, No 1, p55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51200" y="861470"/>
            <a:ext cx="45250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Constrained iterative deconvolution </a:t>
            </a:r>
          </a:p>
          <a:p>
            <a:r>
              <a:rPr lang="en-US" dirty="0">
                <a:solidFill>
                  <a:schemeClr val="tx2"/>
                </a:solidFill>
              </a:rPr>
              <a:t>	</a:t>
            </a:r>
            <a:r>
              <a:rPr lang="en-US" dirty="0" smtClean="0">
                <a:solidFill>
                  <a:schemeClr val="tx2"/>
                </a:solidFill>
              </a:rPr>
              <a:t>e.g. Richardson-Lucy 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12678" y="1812556"/>
            <a:ext cx="1246841" cy="338554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2"/>
                </a:solidFill>
              </a:rPr>
              <a:t>Raw Image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58764" y="2923688"/>
            <a:ext cx="1381266" cy="338554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 err="1" smtClean="0">
                <a:solidFill>
                  <a:schemeClr val="tx2"/>
                </a:solidFill>
              </a:rPr>
              <a:t>Deconvolved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985659" y="2459952"/>
            <a:ext cx="1039811" cy="338554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</a:rPr>
              <a:t>Estimate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7152640" y="3090197"/>
            <a:ext cx="1038276" cy="584775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</a:rPr>
              <a:t>Compare with raw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999455" y="3732866"/>
            <a:ext cx="1011695" cy="584775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</a:rPr>
              <a:t>Improve estimate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7068103" y="1689445"/>
            <a:ext cx="1144536" cy="584775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</a:rPr>
              <a:t>Convolved</a:t>
            </a:r>
          </a:p>
          <a:p>
            <a:pPr algn="ctr"/>
            <a:r>
              <a:rPr lang="en-US" sz="1600" dirty="0">
                <a:solidFill>
                  <a:schemeClr val="tx2"/>
                </a:solidFill>
              </a:rPr>
              <a:t>e</a:t>
            </a:r>
            <a:r>
              <a:rPr lang="en-US" sz="1600" dirty="0" smtClean="0">
                <a:solidFill>
                  <a:schemeClr val="tx2"/>
                </a:solidFill>
              </a:rPr>
              <a:t>stimate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267104" y="522209"/>
            <a:ext cx="587597" cy="338554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</a:rPr>
              <a:t>PSF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7467335" y="4375536"/>
            <a:ext cx="1246841" cy="338554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2"/>
                </a:solidFill>
              </a:rPr>
              <a:t>Raw Image</a:t>
            </a:r>
            <a:endParaRPr lang="en-US" sz="1600" dirty="0">
              <a:solidFill>
                <a:schemeClr val="tx2"/>
              </a:solidFill>
            </a:endParaRPr>
          </a:p>
        </p:txBody>
      </p:sp>
      <p:cxnSp>
        <p:nvCxnSpPr>
          <p:cNvPr id="6" name="Straight Arrow Connector 5"/>
          <p:cNvCxnSpPr>
            <a:stCxn id="28" idx="3"/>
            <a:endCxn id="30" idx="0"/>
          </p:cNvCxnSpPr>
          <p:nvPr/>
        </p:nvCxnSpPr>
        <p:spPr>
          <a:xfrm>
            <a:off x="2159519" y="1981833"/>
            <a:ext cx="1346046" cy="47811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35" idx="2"/>
          </p:cNvCxnSpPr>
          <p:nvPr/>
        </p:nvCxnSpPr>
        <p:spPr>
          <a:xfrm>
            <a:off x="5560903" y="860763"/>
            <a:ext cx="0" cy="4718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6116250" y="1605921"/>
            <a:ext cx="980133" cy="37591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7656074" y="2274220"/>
            <a:ext cx="31407" cy="8159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H="1" flipV="1">
            <a:off x="7687481" y="3674972"/>
            <a:ext cx="418978" cy="7005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32" idx="1"/>
            <a:endCxn id="33" idx="3"/>
          </p:cNvCxnSpPr>
          <p:nvPr/>
        </p:nvCxnSpPr>
        <p:spPr>
          <a:xfrm flipH="1">
            <a:off x="6011150" y="3382585"/>
            <a:ext cx="1141490" cy="6426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33" idx="1"/>
            <a:endCxn id="30" idx="2"/>
          </p:cNvCxnSpPr>
          <p:nvPr/>
        </p:nvCxnSpPr>
        <p:spPr>
          <a:xfrm flipH="1" flipV="1">
            <a:off x="3505565" y="2798506"/>
            <a:ext cx="1493890" cy="122674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30" idx="1"/>
            <a:endCxn id="29" idx="3"/>
          </p:cNvCxnSpPr>
          <p:nvPr/>
        </p:nvCxnSpPr>
        <p:spPr>
          <a:xfrm flipH="1">
            <a:off x="2140030" y="2629229"/>
            <a:ext cx="845629" cy="46373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30" idx="3"/>
          </p:cNvCxnSpPr>
          <p:nvPr/>
        </p:nvCxnSpPr>
        <p:spPr>
          <a:xfrm flipV="1">
            <a:off x="4025470" y="1605922"/>
            <a:ext cx="1008366" cy="102330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7662334" y="522916"/>
            <a:ext cx="1051842" cy="338554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</a:rPr>
              <a:t>Image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7662334" y="984580"/>
            <a:ext cx="1100610" cy="338554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</a:rPr>
              <a:t>Operation</a:t>
            </a:r>
            <a:endParaRPr lang="en-US" sz="16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70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Deconvolution – try it out</a:t>
            </a:r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3" name="Rectangle 2"/>
          <p:cNvSpPr/>
          <p:nvPr/>
        </p:nvSpPr>
        <p:spPr>
          <a:xfrm>
            <a:off x="5101962" y="4835191"/>
            <a:ext cx="3820492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http://bigwww.epfl.ch/deconvolution/deconvolutionlab2/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51200" y="861470"/>
            <a:ext cx="4525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DeconvolutionLab2 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27341" t="6579" r="43403" b="53610"/>
          <a:stretch/>
        </p:blipFill>
        <p:spPr>
          <a:xfrm>
            <a:off x="213510" y="1230802"/>
            <a:ext cx="3050113" cy="2334723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68090" y="4841300"/>
            <a:ext cx="464520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 smtClean="0">
                <a:solidFill>
                  <a:schemeClr val="tx2"/>
                </a:solidFill>
              </a:rPr>
              <a:t>Sage et al. (2017) </a:t>
            </a:r>
            <a:r>
              <a:rPr lang="en-US" sz="700" i="1" dirty="0" smtClean="0">
                <a:solidFill>
                  <a:schemeClr val="tx2"/>
                </a:solidFill>
              </a:rPr>
              <a:t>Methods. </a:t>
            </a:r>
            <a:r>
              <a:rPr lang="en-US" sz="700" dirty="0" smtClean="0">
                <a:solidFill>
                  <a:schemeClr val="tx2"/>
                </a:solidFill>
              </a:rPr>
              <a:t>Vol 115, p28</a:t>
            </a:r>
          </a:p>
        </p:txBody>
      </p:sp>
    </p:spTree>
    <p:extLst>
      <p:ext uri="{BB962C8B-B14F-4D97-AF65-F5344CB8AC3E}">
        <p14:creationId xmlns:p14="http://schemas.microsoft.com/office/powerpoint/2010/main" val="2198208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Deconvolution – BUT</a:t>
            </a:r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51200" y="861470"/>
            <a:ext cx="4525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Not installed with </a:t>
            </a:r>
            <a:r>
              <a:rPr lang="en-US" dirty="0" err="1" smtClean="0">
                <a:solidFill>
                  <a:schemeClr val="tx2"/>
                </a:solidFill>
              </a:rPr>
              <a:t>ImageJ</a:t>
            </a:r>
            <a:r>
              <a:rPr lang="en-US" dirty="0" smtClean="0">
                <a:solidFill>
                  <a:schemeClr val="tx2"/>
                </a:solidFill>
              </a:rPr>
              <a:t>/FIJI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9172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Installing plugins</a:t>
            </a:r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583000" y="778920"/>
            <a:ext cx="4525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Easy way: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1459" y="1351280"/>
            <a:ext cx="8883547" cy="3629741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416560" y="4582160"/>
            <a:ext cx="853440" cy="203200"/>
          </a:xfrm>
          <a:prstGeom prst="roundRect">
            <a:avLst/>
          </a:prstGeom>
          <a:noFill/>
          <a:ln w="28575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7604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5552176" cy="747374"/>
          </a:xfrm>
        </p:spPr>
        <p:txBody>
          <a:bodyPr/>
          <a:lstStyle/>
          <a:p>
            <a:r>
              <a:rPr lang="en-US" dirty="0" smtClean="0"/>
              <a:t>First (and most important lesson)</a:t>
            </a:r>
          </a:p>
          <a:p>
            <a:pPr lvl="1"/>
            <a:endParaRPr lang="en-US" dirty="0" smtClean="0"/>
          </a:p>
        </p:txBody>
      </p:sp>
      <p:sp>
        <p:nvSpPr>
          <p:cNvPr id="4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81092" y="1613535"/>
            <a:ext cx="3586474" cy="1920922"/>
          </a:xfrm>
        </p:spPr>
        <p:txBody>
          <a:bodyPr/>
          <a:lstStyle/>
          <a:p>
            <a:r>
              <a:rPr lang="en-US" sz="3200" dirty="0" smtClean="0"/>
              <a:t>Test your analysis </a:t>
            </a:r>
            <a:r>
              <a:rPr lang="en-US" sz="3200" b="1" u="sng" dirty="0" smtClean="0"/>
              <a:t>before</a:t>
            </a:r>
            <a:r>
              <a:rPr lang="en-US" sz="3200" dirty="0" smtClean="0"/>
              <a:t> you acquire data!</a:t>
            </a:r>
          </a:p>
          <a:p>
            <a:pPr lvl="1"/>
            <a:endParaRPr lang="en-US" dirty="0" smtClean="0"/>
          </a:p>
        </p:txBody>
      </p:sp>
      <p:sp>
        <p:nvSpPr>
          <p:cNvPr id="18" name="TextBox 17"/>
          <p:cNvSpPr txBox="1"/>
          <p:nvPr/>
        </p:nvSpPr>
        <p:spPr>
          <a:xfrm>
            <a:off x="6421423" y="584444"/>
            <a:ext cx="225500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 smtClean="0">
                <a:solidFill>
                  <a:schemeClr val="tx2"/>
                </a:solidFill>
              </a:rPr>
              <a:t>Sample</a:t>
            </a:r>
            <a:endParaRPr lang="en-US" sz="2600" dirty="0">
              <a:solidFill>
                <a:schemeClr val="tx2"/>
              </a:solidFill>
            </a:endParaRPr>
          </a:p>
          <a:p>
            <a:pPr algn="ctr"/>
            <a:r>
              <a:rPr lang="en-US" sz="2600" dirty="0">
                <a:solidFill>
                  <a:schemeClr val="tx2"/>
                </a:solidFill>
              </a:rPr>
              <a:t>preparation</a:t>
            </a:r>
          </a:p>
          <a:p>
            <a:pPr lvl="1"/>
            <a:endParaRPr lang="en-US" sz="2600" dirty="0">
              <a:solidFill>
                <a:schemeClr val="tx2"/>
              </a:solidFill>
            </a:endParaRPr>
          </a:p>
        </p:txBody>
      </p:sp>
      <p:sp>
        <p:nvSpPr>
          <p:cNvPr id="22" name="Down Arrow 21"/>
          <p:cNvSpPr/>
          <p:nvPr/>
        </p:nvSpPr>
        <p:spPr>
          <a:xfrm>
            <a:off x="7567006" y="2333979"/>
            <a:ext cx="198980" cy="332356"/>
          </a:xfrm>
          <a:prstGeom prst="downArrow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3" name="Down Arrow 22"/>
          <p:cNvSpPr/>
          <p:nvPr/>
        </p:nvSpPr>
        <p:spPr>
          <a:xfrm>
            <a:off x="7581212" y="3277850"/>
            <a:ext cx="198980" cy="332356"/>
          </a:xfrm>
          <a:prstGeom prst="downArrow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4" name="Down Arrow 23"/>
          <p:cNvSpPr/>
          <p:nvPr/>
        </p:nvSpPr>
        <p:spPr>
          <a:xfrm>
            <a:off x="7548925" y="1488864"/>
            <a:ext cx="198980" cy="332356"/>
          </a:xfrm>
          <a:prstGeom prst="downArrow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553200" y="1841536"/>
            <a:ext cx="225500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 smtClean="0">
                <a:solidFill>
                  <a:schemeClr val="tx2"/>
                </a:solidFill>
              </a:rPr>
              <a:t>Data</a:t>
            </a:r>
            <a:endParaRPr lang="en-US" sz="2600" dirty="0">
              <a:solidFill>
                <a:schemeClr val="tx2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595864" y="2718267"/>
            <a:ext cx="225500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 smtClean="0">
                <a:solidFill>
                  <a:schemeClr val="tx2"/>
                </a:solidFill>
              </a:rPr>
              <a:t>Analysis</a:t>
            </a:r>
            <a:endParaRPr lang="en-US" sz="2600" dirty="0">
              <a:solidFill>
                <a:schemeClr val="tx2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652690" y="3614501"/>
            <a:ext cx="225500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>
                <a:solidFill>
                  <a:schemeClr val="tx2"/>
                </a:solidFill>
              </a:rPr>
              <a:t>Biological information </a:t>
            </a:r>
          </a:p>
        </p:txBody>
      </p:sp>
    </p:spTree>
    <p:extLst>
      <p:ext uri="{BB962C8B-B14F-4D97-AF65-F5344CB8AC3E}">
        <p14:creationId xmlns:p14="http://schemas.microsoft.com/office/powerpoint/2010/main" val="487130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1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2.46914E-6 L -0.03993 0.15679 C -0.04896 0.1892 -0.05399 0.23858 -0.05399 0.29043 C -0.05399 0.34876 -0.04896 0.39629 -0.03993 0.4287 L -8.33333E-7 0.5858 " pathEditMode="relative" rAng="0" ptsTypes="AAAAA">
                                      <p:cBhvr>
                                        <p:cTn id="6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08" y="2929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58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2.46914E-6 L -0.03975 -0.15803 C -0.04895 -0.19198 -0.05381 -0.24105 -0.05399 -0.29445 C -0.05381 -0.35401 -0.04878 -0.40155 -0.03975 -0.43395 L -4.44444E-6 -0.59321 " pathEditMode="relative" rAng="10800000" ptsTypes="AAAAA">
                                      <p:cBhvr>
                                        <p:cTn id="8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91" y="-2966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58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-4.5679E-6 L -0.04011 -0.04598 C -0.04913 -0.05524 -0.05399 -0.07006 -0.05399 -0.08518 C -0.05399 -0.10246 -0.04896 -0.11604 -0.04011 -0.12561 L 1.94444E-6 -0.17222 " pathEditMode="relative" rAng="10800000" ptsTypes="AAAAA">
                                      <p:cBhvr>
                                        <p:cTn id="10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91" y="-8611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51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69 -0.00247 L -0.03524 0.04476 C -0.04427 0.05463 -0.0493 0.06945 -0.0493 0.08519 C -0.0493 0.10278 -0.04427 0.11698 -0.03524 0.12686 L 0.00469 0.17439 " pathEditMode="relative" rAng="0" ptsTypes="AAAAA">
                                      <p:cBhvr>
                                        <p:cTn id="12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08" y="882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7" grpId="0"/>
      <p:bldP spid="28" grpId="0"/>
      <p:bldP spid="29" grpId="0"/>
    </p:bld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101962" y="4835191"/>
            <a:ext cx="3820492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http://bigwww.epfl.ch/deconvolution/deconvolutionlab2/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68090" y="4841300"/>
            <a:ext cx="464520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 smtClean="0">
                <a:solidFill>
                  <a:schemeClr val="tx2"/>
                </a:solidFill>
              </a:rPr>
              <a:t>Sage et al. (2017) </a:t>
            </a:r>
            <a:r>
              <a:rPr lang="en-US" sz="700" i="1" dirty="0" smtClean="0">
                <a:solidFill>
                  <a:schemeClr val="tx2"/>
                </a:solidFill>
              </a:rPr>
              <a:t>Methods. </a:t>
            </a:r>
            <a:r>
              <a:rPr lang="en-US" sz="700" dirty="0" smtClean="0">
                <a:solidFill>
                  <a:schemeClr val="tx2"/>
                </a:solidFill>
              </a:rPr>
              <a:t>Vol 115, p28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33973" y="1399656"/>
            <a:ext cx="338712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Download .jar file and copy into plugins folder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On OSX – right click &gt; “Show package contents”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0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Installing plugins</a:t>
            </a:r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583000" y="778920"/>
            <a:ext cx="4525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Hard way: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19255" t="18493" r="43351" b="29876"/>
          <a:stretch/>
        </p:blipFill>
        <p:spPr>
          <a:xfrm>
            <a:off x="3690680" y="569886"/>
            <a:ext cx="5144728" cy="3995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672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Deconvolution – try it out</a:t>
            </a:r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3" name="Rectangle 2"/>
          <p:cNvSpPr/>
          <p:nvPr/>
        </p:nvSpPr>
        <p:spPr>
          <a:xfrm>
            <a:off x="5101962" y="4835191"/>
            <a:ext cx="3820492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http://bigwww.epfl.ch/deconvolution/deconvolutionlab2/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51200" y="861470"/>
            <a:ext cx="4525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DeconvolutionLab2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27341" t="6579" r="43403" b="53610"/>
          <a:stretch/>
        </p:blipFill>
        <p:spPr>
          <a:xfrm>
            <a:off x="213510" y="1230802"/>
            <a:ext cx="3050113" cy="233472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67361" t="8982" r="5764" b="31142"/>
          <a:stretch/>
        </p:blipFill>
        <p:spPr>
          <a:xfrm>
            <a:off x="3715439" y="1232122"/>
            <a:ext cx="2707161" cy="3392695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68090" y="4841300"/>
            <a:ext cx="464520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 smtClean="0">
                <a:solidFill>
                  <a:schemeClr val="tx2"/>
                </a:solidFill>
              </a:rPr>
              <a:t>Sage et al. (2017) </a:t>
            </a:r>
            <a:r>
              <a:rPr lang="en-US" sz="700" i="1" dirty="0" smtClean="0">
                <a:solidFill>
                  <a:schemeClr val="tx2"/>
                </a:solidFill>
              </a:rPr>
              <a:t>Methods. </a:t>
            </a:r>
            <a:r>
              <a:rPr lang="en-US" sz="700" dirty="0" smtClean="0">
                <a:solidFill>
                  <a:schemeClr val="tx2"/>
                </a:solidFill>
              </a:rPr>
              <a:t>Vol 115, p28</a:t>
            </a:r>
          </a:p>
        </p:txBody>
      </p:sp>
    </p:spTree>
    <p:extLst>
      <p:ext uri="{BB962C8B-B14F-4D97-AF65-F5344CB8AC3E}">
        <p14:creationId xmlns:p14="http://schemas.microsoft.com/office/powerpoint/2010/main" val="3452878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Deconvolution – try it out</a:t>
            </a:r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3" name="Rectangle 2"/>
          <p:cNvSpPr/>
          <p:nvPr/>
        </p:nvSpPr>
        <p:spPr>
          <a:xfrm>
            <a:off x="5101962" y="4835191"/>
            <a:ext cx="3820492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http://bigwww.epfl.ch/deconvolution/deconvolutionlab2/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51200" y="861470"/>
            <a:ext cx="4525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DeconvolutionLab2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27341" t="6579" r="43403" b="53610"/>
          <a:stretch/>
        </p:blipFill>
        <p:spPr>
          <a:xfrm>
            <a:off x="213510" y="1230802"/>
            <a:ext cx="3050113" cy="233472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67361" t="8982" r="5764" b="31142"/>
          <a:stretch/>
        </p:blipFill>
        <p:spPr>
          <a:xfrm>
            <a:off x="3715439" y="1232122"/>
            <a:ext cx="2707161" cy="339269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756399" y="765729"/>
            <a:ext cx="1727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>
                <a:solidFill>
                  <a:schemeClr val="tx2"/>
                </a:solidFill>
              </a:rPr>
              <a:t>Drag and drop</a:t>
            </a:r>
            <a:endParaRPr lang="en-US" u="sng" dirty="0">
              <a:solidFill>
                <a:schemeClr val="tx2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756399" y="1273220"/>
            <a:ext cx="1809751" cy="33855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 err="1" smtClean="0">
                <a:solidFill>
                  <a:schemeClr val="tx2"/>
                </a:solidFill>
              </a:rPr>
              <a:t>CElegans-FITC.tif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652592" y="1869511"/>
            <a:ext cx="2259633" cy="33855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2"/>
                </a:solidFill>
              </a:rPr>
              <a:t>PSF-</a:t>
            </a:r>
            <a:r>
              <a:rPr lang="en-US" sz="1600" dirty="0" err="1" smtClean="0">
                <a:solidFill>
                  <a:schemeClr val="tx2"/>
                </a:solidFill>
              </a:rPr>
              <a:t>CElegans</a:t>
            </a:r>
            <a:r>
              <a:rPr lang="en-US" sz="1600" dirty="0" smtClean="0">
                <a:solidFill>
                  <a:schemeClr val="tx2"/>
                </a:solidFill>
              </a:rPr>
              <a:t>-</a:t>
            </a:r>
            <a:r>
              <a:rPr lang="en-US" sz="1600" dirty="0" err="1" smtClean="0">
                <a:solidFill>
                  <a:schemeClr val="tx2"/>
                </a:solidFill>
              </a:rPr>
              <a:t>FITC.tif</a:t>
            </a:r>
            <a:endParaRPr lang="en-US" sz="1600" dirty="0">
              <a:solidFill>
                <a:schemeClr val="tx2"/>
              </a:solidFill>
            </a:endParaRPr>
          </a:p>
        </p:txBody>
      </p:sp>
      <p:cxnSp>
        <p:nvCxnSpPr>
          <p:cNvPr id="11" name="Curved Connector 10"/>
          <p:cNvCxnSpPr>
            <a:stCxn id="8" idx="1"/>
          </p:cNvCxnSpPr>
          <p:nvPr/>
        </p:nvCxnSpPr>
        <p:spPr>
          <a:xfrm rot="10800000" flipV="1">
            <a:off x="5603241" y="1442497"/>
            <a:ext cx="1153159" cy="277284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3" name="Curved Connector 12"/>
          <p:cNvCxnSpPr>
            <a:stCxn id="9" idx="1"/>
          </p:cNvCxnSpPr>
          <p:nvPr/>
        </p:nvCxnSpPr>
        <p:spPr>
          <a:xfrm rot="10800000">
            <a:off x="5540376" y="2027216"/>
            <a:ext cx="1112216" cy="11572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652592" y="2510715"/>
            <a:ext cx="22288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C. </a:t>
            </a:r>
            <a:r>
              <a:rPr lang="en-US" dirty="0" err="1" smtClean="0">
                <a:solidFill>
                  <a:schemeClr val="tx2"/>
                </a:solidFill>
              </a:rPr>
              <a:t>Elegans</a:t>
            </a:r>
            <a:r>
              <a:rPr lang="en-US" dirty="0" smtClean="0">
                <a:solidFill>
                  <a:schemeClr val="tx2"/>
                </a:solidFill>
              </a:rPr>
              <a:t> embryo - microtubules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68090" y="4841300"/>
            <a:ext cx="464520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 smtClean="0">
                <a:solidFill>
                  <a:schemeClr val="tx2"/>
                </a:solidFill>
              </a:rPr>
              <a:t>Sage et al. (2017) </a:t>
            </a:r>
            <a:r>
              <a:rPr lang="en-US" sz="700" i="1" dirty="0" smtClean="0">
                <a:solidFill>
                  <a:schemeClr val="tx2"/>
                </a:solidFill>
              </a:rPr>
              <a:t>Methods. </a:t>
            </a:r>
            <a:r>
              <a:rPr lang="en-US" sz="700" dirty="0" smtClean="0">
                <a:solidFill>
                  <a:schemeClr val="tx2"/>
                </a:solidFill>
              </a:rPr>
              <a:t>Vol 115, p28</a:t>
            </a:r>
          </a:p>
        </p:txBody>
      </p:sp>
    </p:spTree>
    <p:extLst>
      <p:ext uri="{BB962C8B-B14F-4D97-AF65-F5344CB8AC3E}">
        <p14:creationId xmlns:p14="http://schemas.microsoft.com/office/powerpoint/2010/main" val="2128103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Deconvolution – try it out</a:t>
            </a:r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3" name="Rectangle 2"/>
          <p:cNvSpPr/>
          <p:nvPr/>
        </p:nvSpPr>
        <p:spPr>
          <a:xfrm>
            <a:off x="5101962" y="4835191"/>
            <a:ext cx="3820492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http://bigwww.epfl.ch/deconvolution/deconvolutionlab2/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51200" y="861470"/>
            <a:ext cx="4525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DeconvolutionLab2 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27341" t="6579" r="43403" b="53610"/>
          <a:stretch/>
        </p:blipFill>
        <p:spPr>
          <a:xfrm>
            <a:off x="213510" y="1230802"/>
            <a:ext cx="3050113" cy="233472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67361" t="8982" r="5764" b="31142"/>
          <a:stretch/>
        </p:blipFill>
        <p:spPr>
          <a:xfrm>
            <a:off x="3715439" y="1232122"/>
            <a:ext cx="2707161" cy="339269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756399" y="765729"/>
            <a:ext cx="1727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>
                <a:solidFill>
                  <a:schemeClr val="tx2"/>
                </a:solidFill>
              </a:rPr>
              <a:t>Drag and drop</a:t>
            </a:r>
            <a:endParaRPr lang="en-US" u="sng" dirty="0">
              <a:solidFill>
                <a:schemeClr val="tx2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756399" y="1273220"/>
            <a:ext cx="1809751" cy="33855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 err="1" smtClean="0">
                <a:solidFill>
                  <a:schemeClr val="tx2"/>
                </a:solidFill>
              </a:rPr>
              <a:t>CElegans-FITC.tif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652592" y="1869511"/>
            <a:ext cx="2259633" cy="33855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2"/>
                </a:solidFill>
              </a:rPr>
              <a:t>PSF-</a:t>
            </a:r>
            <a:r>
              <a:rPr lang="en-US" sz="1600" dirty="0" err="1" smtClean="0">
                <a:solidFill>
                  <a:schemeClr val="tx2"/>
                </a:solidFill>
              </a:rPr>
              <a:t>CElegans</a:t>
            </a:r>
            <a:r>
              <a:rPr lang="en-US" sz="1600" dirty="0" smtClean="0">
                <a:solidFill>
                  <a:schemeClr val="tx2"/>
                </a:solidFill>
              </a:rPr>
              <a:t>-</a:t>
            </a:r>
            <a:r>
              <a:rPr lang="en-US" sz="1600" dirty="0" err="1" smtClean="0">
                <a:solidFill>
                  <a:schemeClr val="tx2"/>
                </a:solidFill>
              </a:rPr>
              <a:t>FITC.tif</a:t>
            </a:r>
            <a:endParaRPr lang="en-US" sz="1600" dirty="0">
              <a:solidFill>
                <a:schemeClr val="tx2"/>
              </a:solidFill>
            </a:endParaRPr>
          </a:p>
        </p:txBody>
      </p:sp>
      <p:cxnSp>
        <p:nvCxnSpPr>
          <p:cNvPr id="11" name="Curved Connector 10"/>
          <p:cNvCxnSpPr>
            <a:stCxn id="8" idx="1"/>
          </p:cNvCxnSpPr>
          <p:nvPr/>
        </p:nvCxnSpPr>
        <p:spPr>
          <a:xfrm rot="10800000" flipV="1">
            <a:off x="5603241" y="1442497"/>
            <a:ext cx="1153159" cy="277284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3" name="Curved Connector 12"/>
          <p:cNvCxnSpPr>
            <a:stCxn id="9" idx="1"/>
          </p:cNvCxnSpPr>
          <p:nvPr/>
        </p:nvCxnSpPr>
        <p:spPr>
          <a:xfrm rot="10800000">
            <a:off x="5540376" y="2027216"/>
            <a:ext cx="1112216" cy="11572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652592" y="2510715"/>
            <a:ext cx="22288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C. </a:t>
            </a:r>
            <a:r>
              <a:rPr lang="en-US" dirty="0" err="1" smtClean="0">
                <a:solidFill>
                  <a:schemeClr val="tx2"/>
                </a:solidFill>
              </a:rPr>
              <a:t>Elegans</a:t>
            </a:r>
            <a:r>
              <a:rPr lang="en-US" dirty="0" smtClean="0">
                <a:solidFill>
                  <a:schemeClr val="tx2"/>
                </a:solidFill>
              </a:rPr>
              <a:t> embryo - microtubules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12208" y="3116406"/>
            <a:ext cx="1509618" cy="1371783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68090" y="4841300"/>
            <a:ext cx="464520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 smtClean="0">
                <a:solidFill>
                  <a:schemeClr val="tx2"/>
                </a:solidFill>
              </a:rPr>
              <a:t>Sage et al. (2017) </a:t>
            </a:r>
            <a:r>
              <a:rPr lang="en-US" sz="700" i="1" dirty="0" smtClean="0">
                <a:solidFill>
                  <a:schemeClr val="tx2"/>
                </a:solidFill>
              </a:rPr>
              <a:t>Methods. </a:t>
            </a:r>
            <a:r>
              <a:rPr lang="en-US" sz="700" dirty="0" smtClean="0">
                <a:solidFill>
                  <a:schemeClr val="tx2"/>
                </a:solidFill>
              </a:rPr>
              <a:t>Vol 115, p28</a:t>
            </a:r>
          </a:p>
        </p:txBody>
      </p:sp>
    </p:spTree>
    <p:extLst>
      <p:ext uri="{BB962C8B-B14F-4D97-AF65-F5344CB8AC3E}">
        <p14:creationId xmlns:p14="http://schemas.microsoft.com/office/powerpoint/2010/main" val="3749343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Deconvolution – try it out (hopefully)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3" name="Rectangle 2"/>
          <p:cNvSpPr/>
          <p:nvPr/>
        </p:nvSpPr>
        <p:spPr>
          <a:xfrm>
            <a:off x="112644" y="4770915"/>
            <a:ext cx="653994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http://bigwww.epfl.ch/deconvolution/deconvolutionlab2/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02000" y="861470"/>
            <a:ext cx="6732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Deconvolution is computationally intense – may be very slow on these machines 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0845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Deconvolution – try it out (hopefully)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3" name="Rectangle 2"/>
          <p:cNvSpPr/>
          <p:nvPr/>
        </p:nvSpPr>
        <p:spPr>
          <a:xfrm>
            <a:off x="112644" y="4770915"/>
            <a:ext cx="653994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http://bigwww.epfl.ch/deconvolution/deconvolutionlab2/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02000" y="861470"/>
            <a:ext cx="6732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Deconvolution is computationally intense – may be very slow on these machines 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l="55104" t="30895" r="20591" b="56574"/>
          <a:stretch/>
        </p:blipFill>
        <p:spPr>
          <a:xfrm>
            <a:off x="4893642" y="1532395"/>
            <a:ext cx="3517900" cy="1020191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354400" y="1673790"/>
            <a:ext cx="4360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Try “Regularized Inverse Filter”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4562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Deconvolution – try it out (hopefully)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3" name="Rectangle 2"/>
          <p:cNvSpPr/>
          <p:nvPr/>
        </p:nvSpPr>
        <p:spPr>
          <a:xfrm>
            <a:off x="112644" y="4770915"/>
            <a:ext cx="653994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http://bigwww.epfl.ch/deconvolution/deconvolutionlab2/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02000" y="861470"/>
            <a:ext cx="6732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Deconvolution is computationally intense – may be very slow on these machines 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l="55104" t="30895" r="20591" b="56574"/>
          <a:stretch/>
        </p:blipFill>
        <p:spPr>
          <a:xfrm>
            <a:off x="4893642" y="1532395"/>
            <a:ext cx="3517900" cy="102019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/>
          <a:srcRect l="54304" t="69799" r="20047" b="25170"/>
          <a:stretch/>
        </p:blipFill>
        <p:spPr>
          <a:xfrm>
            <a:off x="4893642" y="2722931"/>
            <a:ext cx="3517900" cy="388182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354400" y="1673790"/>
            <a:ext cx="4360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Try “Regularized Inverse Filter”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934200" y="2795199"/>
            <a:ext cx="784225" cy="251628"/>
          </a:xfrm>
          <a:prstGeom prst="rect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736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Deconvolution – try it out (hopefully)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3" name="Rectangle 2"/>
          <p:cNvSpPr/>
          <p:nvPr/>
        </p:nvSpPr>
        <p:spPr>
          <a:xfrm>
            <a:off x="112644" y="4770915"/>
            <a:ext cx="653994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http://bigwww.epfl.ch/deconvolution/deconvolutionlab2/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02000" y="861470"/>
            <a:ext cx="6732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Deconvolution is computationally intense – may be very slow on these machines 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l="55104" t="30895" r="20591" b="56574"/>
          <a:stretch/>
        </p:blipFill>
        <p:spPr>
          <a:xfrm>
            <a:off x="4893642" y="1532395"/>
            <a:ext cx="3517900" cy="102019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/>
          <a:srcRect l="54304" t="69799" r="20047" b="25170"/>
          <a:stretch/>
        </p:blipFill>
        <p:spPr>
          <a:xfrm>
            <a:off x="4893642" y="2722931"/>
            <a:ext cx="3517900" cy="38818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4"/>
          <a:srcRect l="55011" t="30489" r="20696" b="57142"/>
          <a:stretch/>
        </p:blipFill>
        <p:spPr>
          <a:xfrm>
            <a:off x="4893642" y="3394172"/>
            <a:ext cx="3517900" cy="1007554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354400" y="1673790"/>
            <a:ext cx="4360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Try “Regularized Inverse Filter”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934200" y="2795199"/>
            <a:ext cx="784225" cy="251628"/>
          </a:xfrm>
          <a:prstGeom prst="rect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354400" y="3589263"/>
            <a:ext cx="43604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Richardson-Lucy – start with 10 iterations - compare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6431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Deconvolution – notes</a:t>
            </a:r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816559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Deconvolution – notes</a:t>
            </a:r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17" name="TextBox 16"/>
          <p:cNvSpPr txBox="1"/>
          <p:nvPr/>
        </p:nvSpPr>
        <p:spPr>
          <a:xfrm>
            <a:off x="989400" y="814903"/>
            <a:ext cx="64824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 smtClean="0">
                <a:solidFill>
                  <a:schemeClr val="tx2"/>
                </a:solidFill>
              </a:rPr>
              <a:t>GIGA – Garbage In, Garbage Out</a:t>
            </a:r>
            <a:endParaRPr lang="en-US" sz="2400" u="sng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7429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5552176" cy="747374"/>
          </a:xfrm>
        </p:spPr>
        <p:txBody>
          <a:bodyPr/>
          <a:lstStyle/>
          <a:p>
            <a:r>
              <a:rPr lang="en-US" dirty="0" smtClean="0"/>
              <a:t>Software</a:t>
            </a:r>
          </a:p>
          <a:p>
            <a:pPr lvl="1"/>
            <a:endParaRPr lang="en-US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18317" y="534747"/>
            <a:ext cx="600923" cy="60092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46960" y="3888334"/>
            <a:ext cx="1209275" cy="12092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4631" y="292693"/>
            <a:ext cx="1185748" cy="118574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89341" y="2996770"/>
            <a:ext cx="1574069" cy="41896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2747" y="1178603"/>
            <a:ext cx="1664837" cy="48424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05598" y="3951261"/>
            <a:ext cx="792806" cy="86286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12722" y="2822457"/>
            <a:ext cx="1044702" cy="70604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50268" y="961759"/>
            <a:ext cx="812484" cy="62967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55003" y="4428707"/>
            <a:ext cx="1724519" cy="42921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98324" y="3998559"/>
            <a:ext cx="1359955" cy="9334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2747" y="1967168"/>
            <a:ext cx="597650" cy="83372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2649" y="1910745"/>
            <a:ext cx="808364" cy="80836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03376" y="3721943"/>
            <a:ext cx="2250650" cy="53342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93582" y="2354664"/>
            <a:ext cx="867218" cy="867218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74662" y="1792738"/>
            <a:ext cx="888897" cy="66150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2747" y="3974088"/>
            <a:ext cx="909238" cy="909238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31713" y="2251067"/>
            <a:ext cx="987323" cy="73954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1649" y="3175479"/>
            <a:ext cx="2490018" cy="613737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2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45071" y="963669"/>
            <a:ext cx="1649356" cy="429867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2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8779" y="1614400"/>
            <a:ext cx="854472" cy="105318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071" y="1735686"/>
            <a:ext cx="734483" cy="73448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9820" y="1858281"/>
            <a:ext cx="919043" cy="796504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4015" y="524629"/>
            <a:ext cx="1700332" cy="60288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36065" y="3235319"/>
            <a:ext cx="973248" cy="973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905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Deconvolution – notes</a:t>
            </a:r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14" name="TextBox 13"/>
          <p:cNvSpPr txBox="1"/>
          <p:nvPr/>
        </p:nvSpPr>
        <p:spPr>
          <a:xfrm>
            <a:off x="388266" y="1462604"/>
            <a:ext cx="843823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Not always necessary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lvl="1"/>
            <a:endParaRPr lang="en-US" dirty="0" smtClean="0">
              <a:solidFill>
                <a:schemeClr val="tx2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989400" y="814903"/>
            <a:ext cx="64824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 smtClean="0">
                <a:solidFill>
                  <a:schemeClr val="tx2"/>
                </a:solidFill>
              </a:rPr>
              <a:t>GIGA – Garbage In, Garbage Out</a:t>
            </a:r>
            <a:endParaRPr lang="en-US" sz="2400" u="sng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7482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Deconvolution – notes</a:t>
            </a:r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14" name="TextBox 13"/>
          <p:cNvSpPr txBox="1"/>
          <p:nvPr/>
        </p:nvSpPr>
        <p:spPr>
          <a:xfrm>
            <a:off x="388266" y="1462604"/>
            <a:ext cx="843823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Not always necessary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Only an estimate of fluorophore distribution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lvl="1"/>
            <a:endParaRPr lang="en-US" dirty="0" smtClean="0">
              <a:solidFill>
                <a:schemeClr val="tx2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989400" y="814903"/>
            <a:ext cx="64824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 smtClean="0">
                <a:solidFill>
                  <a:schemeClr val="tx2"/>
                </a:solidFill>
              </a:rPr>
              <a:t>GIGA – Garbage In, Garbage Out</a:t>
            </a:r>
            <a:endParaRPr lang="en-US" sz="2400" u="sng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2812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Deconvolution – notes</a:t>
            </a:r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14" name="TextBox 13"/>
          <p:cNvSpPr txBox="1"/>
          <p:nvPr/>
        </p:nvSpPr>
        <p:spPr>
          <a:xfrm>
            <a:off x="388266" y="1462604"/>
            <a:ext cx="843823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Not always necessary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Only an estimate of fluorophore distribution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100’s of algorithms and options – try them out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lvl="1"/>
            <a:endParaRPr lang="en-US" dirty="0" smtClean="0">
              <a:solidFill>
                <a:schemeClr val="tx2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989400" y="814903"/>
            <a:ext cx="64824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 smtClean="0">
                <a:solidFill>
                  <a:schemeClr val="tx2"/>
                </a:solidFill>
              </a:rPr>
              <a:t>GIGA – Garbage In, Garbage Out</a:t>
            </a:r>
            <a:endParaRPr lang="en-US" sz="2400" u="sng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2025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Deconvolution – notes</a:t>
            </a:r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14" name="TextBox 13"/>
          <p:cNvSpPr txBox="1"/>
          <p:nvPr/>
        </p:nvSpPr>
        <p:spPr>
          <a:xfrm>
            <a:off x="388266" y="1462604"/>
            <a:ext cx="843823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Not always necessary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Only an estimate of fluorophore distribution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100’s of algorithms and options – try them out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Can be very slow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lvl="1"/>
            <a:endParaRPr lang="en-US" dirty="0" smtClean="0">
              <a:solidFill>
                <a:schemeClr val="tx2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989400" y="814903"/>
            <a:ext cx="64824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 smtClean="0">
                <a:solidFill>
                  <a:schemeClr val="tx2"/>
                </a:solidFill>
              </a:rPr>
              <a:t>GIGA – Garbage In, Garbage Out</a:t>
            </a:r>
            <a:endParaRPr lang="en-US" sz="2400" u="sng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0975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Deconvolution – notes</a:t>
            </a:r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14" name="TextBox 13"/>
          <p:cNvSpPr txBox="1"/>
          <p:nvPr/>
        </p:nvSpPr>
        <p:spPr>
          <a:xfrm>
            <a:off x="388266" y="1462604"/>
            <a:ext cx="843823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Not always necessary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Only an estimate of fluorophore distribution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100’s of algorithms and options – try them out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Can be very slow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Requires a good quality measured PSF (estimated PSF’s can work for standard microscopes)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Routine to measure each day on light-sheet systems (e.g. lattice)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lvl="1"/>
            <a:endParaRPr lang="en-US" dirty="0" smtClean="0">
              <a:solidFill>
                <a:schemeClr val="tx2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989400" y="814903"/>
            <a:ext cx="64824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 smtClean="0">
                <a:solidFill>
                  <a:schemeClr val="tx2"/>
                </a:solidFill>
              </a:rPr>
              <a:t>GIGA – Garbage In, Garbage Out</a:t>
            </a:r>
            <a:endParaRPr lang="en-US" sz="2400" u="sng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9469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Machine Learning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409185" y="1129017"/>
            <a:ext cx="368068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Often intensity alone can’t be used for segmentation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Need “context”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Train the computer to “recognize” structures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3401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Machine Learning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48090" y="1046136"/>
            <a:ext cx="4507911" cy="362996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09185" y="1129017"/>
            <a:ext cx="368068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Often intensity alone can’t be used for segmentation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Need “context”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Train the computer to “recognize” structures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62085" y="606716"/>
            <a:ext cx="3680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Open </a:t>
            </a:r>
            <a:r>
              <a:rPr lang="en-US" dirty="0" err="1" smtClean="0">
                <a:solidFill>
                  <a:schemeClr val="tx2"/>
                </a:solidFill>
              </a:rPr>
              <a:t>CHO.tif</a:t>
            </a:r>
            <a:endParaRPr lang="en-US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9795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Machine Learning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21008" y="424975"/>
            <a:ext cx="5471625" cy="45026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09185" y="1129017"/>
            <a:ext cx="36806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Try to threshold!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8609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8395900" cy="747374"/>
          </a:xfrm>
        </p:spPr>
        <p:txBody>
          <a:bodyPr/>
          <a:lstStyle/>
          <a:p>
            <a:r>
              <a:rPr lang="en-US" dirty="0" smtClean="0"/>
              <a:t>Machine Learning – Trainable Weka Segmentation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4157" y="938447"/>
            <a:ext cx="2723203" cy="24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059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8395900" cy="747374"/>
          </a:xfrm>
        </p:spPr>
        <p:txBody>
          <a:bodyPr/>
          <a:lstStyle/>
          <a:p>
            <a:r>
              <a:rPr lang="en-US" dirty="0" smtClean="0"/>
              <a:t>Machine Learning – Trainable Weka Segmentation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87656" y="885602"/>
            <a:ext cx="5584564" cy="350859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4157" y="938447"/>
            <a:ext cx="2723203" cy="24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935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6600120" cy="747374"/>
          </a:xfrm>
        </p:spPr>
        <p:txBody>
          <a:bodyPr/>
          <a:lstStyle/>
          <a:p>
            <a:r>
              <a:rPr lang="en-US" dirty="0" smtClean="0"/>
              <a:t>FIJI (FIJI is just </a:t>
            </a:r>
            <a:r>
              <a:rPr lang="en-US" dirty="0" err="1" smtClean="0"/>
              <a:t>ImageJ</a:t>
            </a:r>
            <a:r>
              <a:rPr lang="en-US" dirty="0" smtClean="0"/>
              <a:t>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3036" y="1046137"/>
            <a:ext cx="2825254" cy="337346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62216" y="1046136"/>
            <a:ext cx="2834920" cy="337346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Rectangle 9"/>
          <p:cNvSpPr/>
          <p:nvPr/>
        </p:nvSpPr>
        <p:spPr>
          <a:xfrm>
            <a:off x="3707533" y="4590040"/>
            <a:ext cx="25442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5"/>
              </a:rPr>
              <a:t>http://forum.imagej.net/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953676" y="4598607"/>
            <a:ext cx="14542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6"/>
              </a:rPr>
              <a:t>https://fiji.sc/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3771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54355" y="914084"/>
            <a:ext cx="5657870" cy="3445567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8395900" cy="747374"/>
          </a:xfrm>
        </p:spPr>
        <p:txBody>
          <a:bodyPr/>
          <a:lstStyle/>
          <a:p>
            <a:r>
              <a:rPr lang="en-US" dirty="0" smtClean="0"/>
              <a:t>Machine Learning – Trainable Weka Segmentation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4157" y="938447"/>
            <a:ext cx="2723203" cy="24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447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8395900" cy="747374"/>
          </a:xfrm>
        </p:spPr>
        <p:txBody>
          <a:bodyPr/>
          <a:lstStyle/>
          <a:p>
            <a:r>
              <a:rPr lang="en-US" dirty="0" smtClean="0"/>
              <a:t>Machine Learning – Trainable Weka Segmentation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503800" y="978538"/>
            <a:ext cx="31874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Lots of training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53563" y="2376877"/>
            <a:ext cx="1131374" cy="84853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1111" y="2370473"/>
            <a:ext cx="1136649" cy="85248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3688" y="1446602"/>
            <a:ext cx="1142999" cy="85724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41938" y="1447395"/>
            <a:ext cx="1142999" cy="85725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3688" y="3289582"/>
            <a:ext cx="1144072" cy="85805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53563" y="3297640"/>
            <a:ext cx="1131374" cy="848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360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8395900" cy="747374"/>
          </a:xfrm>
        </p:spPr>
        <p:txBody>
          <a:bodyPr/>
          <a:lstStyle/>
          <a:p>
            <a:r>
              <a:rPr lang="en-US" dirty="0" smtClean="0"/>
              <a:t>Machine Learning – Trainable Weka Segmentation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503800" y="978538"/>
            <a:ext cx="31874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Lots of training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97846" y="905805"/>
            <a:ext cx="1554681" cy="320582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53563" y="2376877"/>
            <a:ext cx="1131374" cy="84853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1111" y="2370473"/>
            <a:ext cx="1136649" cy="85248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3688" y="1446602"/>
            <a:ext cx="1142999" cy="85724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41938" y="1447395"/>
            <a:ext cx="1142999" cy="85725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797058" y="948748"/>
            <a:ext cx="22478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Choose features carefully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3688" y="3289582"/>
            <a:ext cx="1144072" cy="85805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53563" y="3297640"/>
            <a:ext cx="1131374" cy="84853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43059" y="1715507"/>
            <a:ext cx="599197" cy="2281298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5143059" y="3513815"/>
            <a:ext cx="599197" cy="153304"/>
          </a:xfrm>
          <a:prstGeom prst="rect">
            <a:avLst/>
          </a:prstGeom>
          <a:noFill/>
          <a:ln w="38100">
            <a:solidFill>
              <a:schemeClr val="bg2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976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8395900" cy="747374"/>
          </a:xfrm>
        </p:spPr>
        <p:txBody>
          <a:bodyPr/>
          <a:lstStyle/>
          <a:p>
            <a:r>
              <a:rPr lang="en-US" dirty="0" smtClean="0"/>
              <a:t>Machine Learning – Trainable Weka Segmentation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503800" y="978538"/>
            <a:ext cx="31874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Lots of training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97846" y="905805"/>
            <a:ext cx="1554681" cy="320582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53563" y="2376877"/>
            <a:ext cx="1131374" cy="84853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1111" y="2370473"/>
            <a:ext cx="1136649" cy="85248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3688" y="1446602"/>
            <a:ext cx="1142999" cy="85724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41938" y="1447395"/>
            <a:ext cx="1142999" cy="85725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797058" y="948748"/>
            <a:ext cx="22478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Choose features carefully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3688" y="3289582"/>
            <a:ext cx="1144072" cy="85805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53563" y="3297640"/>
            <a:ext cx="1131374" cy="84853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43059" y="1715507"/>
            <a:ext cx="599197" cy="2281298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5143059" y="3513815"/>
            <a:ext cx="599197" cy="153304"/>
          </a:xfrm>
          <a:prstGeom prst="rect">
            <a:avLst/>
          </a:prstGeom>
          <a:noFill/>
          <a:ln w="38100">
            <a:solidFill>
              <a:schemeClr val="bg2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2966675" y="4365562"/>
            <a:ext cx="19545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Will be slow!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0217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8395900" cy="747374"/>
          </a:xfrm>
        </p:spPr>
        <p:txBody>
          <a:bodyPr/>
          <a:lstStyle/>
          <a:p>
            <a:r>
              <a:rPr lang="en-US" dirty="0" smtClean="0"/>
              <a:t>Machine Learning – Trainable Weka Segmentation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503800" y="978538"/>
            <a:ext cx="31874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Lots of training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97846" y="905805"/>
            <a:ext cx="1554681" cy="320582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53563" y="2376877"/>
            <a:ext cx="1131374" cy="84853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1111" y="2370473"/>
            <a:ext cx="1136649" cy="85248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3688" y="1446602"/>
            <a:ext cx="1142999" cy="85724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41938" y="1447395"/>
            <a:ext cx="1142999" cy="85725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797058" y="948748"/>
            <a:ext cx="22478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Choose features carefully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3688" y="3289582"/>
            <a:ext cx="1144072" cy="85805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53563" y="3297640"/>
            <a:ext cx="1131374" cy="84853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43059" y="1715507"/>
            <a:ext cx="599197" cy="2281298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5143059" y="3513815"/>
            <a:ext cx="599197" cy="153304"/>
          </a:xfrm>
          <a:prstGeom prst="rect">
            <a:avLst/>
          </a:prstGeom>
          <a:noFill/>
          <a:ln w="38100">
            <a:solidFill>
              <a:schemeClr val="bg2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93908" y="4234869"/>
            <a:ext cx="686903" cy="686903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8121566" y="4361166"/>
            <a:ext cx="9151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tx2"/>
                </a:solidFill>
              </a:rPr>
              <a:t>iLastik</a:t>
            </a: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7493909" y="4173873"/>
            <a:ext cx="1444614" cy="808894"/>
          </a:xfrm>
          <a:prstGeom prst="roundRect">
            <a:avLst/>
          </a:prstGeom>
          <a:solidFill>
            <a:srgbClr val="EE90A0">
              <a:alpha val="10196"/>
            </a:srgbClr>
          </a:solidFill>
          <a:ln w="38100">
            <a:solidFill>
              <a:schemeClr val="bg2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2966675" y="4365562"/>
            <a:ext cx="19545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Will be slow!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7932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Analysis (rather than processing)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03800" y="846458"/>
            <a:ext cx="4220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Measure segmented objects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6690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Analysis (rather than processing)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03800" y="846458"/>
            <a:ext cx="4220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Measure segmented objects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8631" t="6971" r="67341" b="73770"/>
          <a:stretch/>
        </p:blipFill>
        <p:spPr>
          <a:xfrm>
            <a:off x="304167" y="1311045"/>
            <a:ext cx="3194683" cy="144037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21875" t="28365" r="64792" b="37315"/>
          <a:stretch/>
        </p:blipFill>
        <p:spPr>
          <a:xfrm>
            <a:off x="5466542" y="408217"/>
            <a:ext cx="1751873" cy="253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679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Analysis (rather than processing)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03800" y="846458"/>
            <a:ext cx="4220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Measure segmented objects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8631" t="6971" r="67341" b="73770"/>
          <a:stretch/>
        </p:blipFill>
        <p:spPr>
          <a:xfrm>
            <a:off x="304167" y="1311045"/>
            <a:ext cx="3194683" cy="144037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l="38402" t="1327" r="14791" b="69661"/>
          <a:stretch/>
        </p:blipFill>
        <p:spPr>
          <a:xfrm>
            <a:off x="4076699" y="3111388"/>
            <a:ext cx="4851313" cy="169148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21875" t="28365" r="64792" b="37315"/>
          <a:stretch/>
        </p:blipFill>
        <p:spPr>
          <a:xfrm>
            <a:off x="5466542" y="408217"/>
            <a:ext cx="1751873" cy="253656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/>
          <a:srcRect l="8735" t="6416" r="66783" b="75001"/>
          <a:stretch/>
        </p:blipFill>
        <p:spPr>
          <a:xfrm>
            <a:off x="246930" y="3060665"/>
            <a:ext cx="3298625" cy="1408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213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Analysis </a:t>
            </a:r>
          </a:p>
        </p:txBody>
      </p:sp>
    </p:spTree>
    <p:extLst>
      <p:ext uri="{BB962C8B-B14F-4D97-AF65-F5344CB8AC3E}">
        <p14:creationId xmlns:p14="http://schemas.microsoft.com/office/powerpoint/2010/main" val="1991713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Analysis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03800" y="846458"/>
            <a:ext cx="4220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Measure other objects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Draw, then measure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10798" t="27098" r="20532" b="39616"/>
          <a:stretch/>
        </p:blipFill>
        <p:spPr>
          <a:xfrm>
            <a:off x="3557272" y="760098"/>
            <a:ext cx="5395151" cy="147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257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6600120" cy="747374"/>
          </a:xfrm>
        </p:spPr>
        <p:txBody>
          <a:bodyPr/>
          <a:lstStyle/>
          <a:p>
            <a:r>
              <a:rPr lang="en-US" dirty="0" smtClean="0"/>
              <a:t>FIJI (FIJI is just </a:t>
            </a:r>
            <a:r>
              <a:rPr lang="en-US" dirty="0" err="1" smtClean="0"/>
              <a:t>ImageJ</a:t>
            </a:r>
            <a:r>
              <a:rPr lang="en-US" dirty="0" smtClean="0"/>
              <a:t>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3036" y="1046137"/>
            <a:ext cx="2825254" cy="337346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62216" y="1046136"/>
            <a:ext cx="2834920" cy="337346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Rectangle 9"/>
          <p:cNvSpPr/>
          <p:nvPr/>
        </p:nvSpPr>
        <p:spPr>
          <a:xfrm>
            <a:off x="3707533" y="4590040"/>
            <a:ext cx="25442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5"/>
              </a:rPr>
              <a:t>http://forum.imagej.net/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953676" y="4598607"/>
            <a:ext cx="14542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6"/>
              </a:rPr>
              <a:t>https://fiji.sc/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629400" y="1817841"/>
            <a:ext cx="231648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chemeClr val="tx2"/>
                </a:solidFill>
              </a:rPr>
              <a:t>ImageJ</a:t>
            </a:r>
            <a:r>
              <a:rPr lang="en-US" dirty="0" smtClean="0">
                <a:solidFill>
                  <a:schemeClr val="tx2"/>
                </a:solidFill>
              </a:rPr>
              <a:t> with lots preinstalled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1688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Analysis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03800" y="846458"/>
            <a:ext cx="4220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Measure other objects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Draw, then measure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10798" t="27098" r="20532" b="39616"/>
          <a:stretch/>
        </p:blipFill>
        <p:spPr>
          <a:xfrm>
            <a:off x="3557272" y="760098"/>
            <a:ext cx="5395151" cy="14710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/>
          <a:srcRect l="8403" t="25896" r="45972" b="42623"/>
          <a:stretch/>
        </p:blipFill>
        <p:spPr>
          <a:xfrm>
            <a:off x="198314" y="2317484"/>
            <a:ext cx="6286500" cy="2439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551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1129" y="1215790"/>
            <a:ext cx="6302761" cy="3810029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Analysis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03800" y="846458"/>
            <a:ext cx="422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Multiple objects – ROI manager</a:t>
            </a:r>
          </a:p>
        </p:txBody>
      </p:sp>
    </p:spTree>
    <p:extLst>
      <p:ext uri="{BB962C8B-B14F-4D97-AF65-F5344CB8AC3E}">
        <p14:creationId xmlns:p14="http://schemas.microsoft.com/office/powerpoint/2010/main" val="4156630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1129" y="1215790"/>
            <a:ext cx="6302761" cy="3810029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Analysis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03800" y="846458"/>
            <a:ext cx="422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Multiple objects – ROI manager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5852980" y="2274103"/>
            <a:ext cx="390914" cy="139369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66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1129" y="1215790"/>
            <a:ext cx="6302761" cy="3810029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Analysis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03800" y="846458"/>
            <a:ext cx="422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Multiple objects – ROI manager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5852980" y="2274103"/>
            <a:ext cx="390914" cy="139369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5852980" y="2807220"/>
            <a:ext cx="390914" cy="139369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36806" t="46759" r="35347" b="33858"/>
          <a:stretch/>
        </p:blipFill>
        <p:spPr>
          <a:xfrm>
            <a:off x="5057608" y="464453"/>
            <a:ext cx="3667291" cy="1435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606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Analysis – 3D</a:t>
            </a:r>
          </a:p>
        </p:txBody>
      </p:sp>
    </p:spTree>
    <p:extLst>
      <p:ext uri="{BB962C8B-B14F-4D97-AF65-F5344CB8AC3E}">
        <p14:creationId xmlns:p14="http://schemas.microsoft.com/office/powerpoint/2010/main" val="4119769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Analysis – 3D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4947" y="767208"/>
            <a:ext cx="3329197" cy="3759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687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Analysis – 3D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4947" y="767208"/>
            <a:ext cx="3329197" cy="375963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/>
          <a:srcRect l="58958" t="20092" r="21875" b="45340"/>
          <a:stretch/>
        </p:blipFill>
        <p:spPr>
          <a:xfrm>
            <a:off x="6369315" y="636057"/>
            <a:ext cx="2101102" cy="213155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5"/>
          <a:srcRect l="12180" t="29462" r="66277" b="23162"/>
          <a:stretch/>
        </p:blipFill>
        <p:spPr>
          <a:xfrm>
            <a:off x="3678468" y="329548"/>
            <a:ext cx="2382607" cy="2947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28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Analysis – 3D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4947" y="767208"/>
            <a:ext cx="3329197" cy="375963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/>
          <a:srcRect l="58958" t="20092" r="21875" b="45340"/>
          <a:stretch/>
        </p:blipFill>
        <p:spPr>
          <a:xfrm>
            <a:off x="6369315" y="636057"/>
            <a:ext cx="2101102" cy="213155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/>
          <a:srcRect l="42292" t="54907" r="13541" b="16327"/>
          <a:stretch/>
        </p:blipFill>
        <p:spPr>
          <a:xfrm>
            <a:off x="3815136" y="3199411"/>
            <a:ext cx="4689370" cy="171796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5"/>
          <a:srcRect l="12180" t="29462" r="66277" b="23162"/>
          <a:stretch/>
        </p:blipFill>
        <p:spPr>
          <a:xfrm>
            <a:off x="3678468" y="329548"/>
            <a:ext cx="2382607" cy="2947373"/>
          </a:xfrm>
          <a:prstGeom prst="rect">
            <a:avLst/>
          </a:prstGeom>
        </p:spPr>
      </p:pic>
      <p:sp>
        <p:nvSpPr>
          <p:cNvPr id="13" name="Rounded Rectangle 12"/>
          <p:cNvSpPr/>
          <p:nvPr/>
        </p:nvSpPr>
        <p:spPr>
          <a:xfrm>
            <a:off x="7280275" y="1492250"/>
            <a:ext cx="495300" cy="168275"/>
          </a:xfrm>
          <a:prstGeom prst="roundRect">
            <a:avLst/>
          </a:prstGeom>
          <a:noFill/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016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Macros - record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35" name="TextBox 34"/>
          <p:cNvSpPr txBox="1"/>
          <p:nvPr/>
        </p:nvSpPr>
        <p:spPr>
          <a:xfrm>
            <a:off x="409185" y="896183"/>
            <a:ext cx="368068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Automated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Quicker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Reproducible (sharing)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Less chance for bias/mistakes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Works with most </a:t>
            </a:r>
            <a:r>
              <a:rPr lang="en-US" dirty="0" err="1" smtClean="0">
                <a:solidFill>
                  <a:schemeClr val="tx2"/>
                </a:solidFill>
              </a:rPr>
              <a:t>ImageJ</a:t>
            </a:r>
            <a:r>
              <a:rPr lang="en-US" dirty="0" smtClean="0">
                <a:solidFill>
                  <a:schemeClr val="tx2"/>
                </a:solidFill>
              </a:rPr>
              <a:t> plugins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No coding required (but possible)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19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Macros - record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89871" y="469248"/>
            <a:ext cx="4478398" cy="4238219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409185" y="896183"/>
            <a:ext cx="368068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Automated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Quicker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Reproducible (sharing)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Less chance for bias/mistakes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Works with most </a:t>
            </a:r>
            <a:r>
              <a:rPr lang="en-US" dirty="0" err="1" smtClean="0">
                <a:solidFill>
                  <a:schemeClr val="tx2"/>
                </a:solidFill>
              </a:rPr>
              <a:t>ImageJ</a:t>
            </a:r>
            <a:r>
              <a:rPr lang="en-US" dirty="0" smtClean="0">
                <a:solidFill>
                  <a:schemeClr val="tx2"/>
                </a:solidFill>
              </a:rPr>
              <a:t> plugins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No coding required (but possible)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6284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6600120" cy="747374"/>
          </a:xfrm>
        </p:spPr>
        <p:txBody>
          <a:bodyPr/>
          <a:lstStyle/>
          <a:p>
            <a:r>
              <a:rPr lang="en-US" dirty="0" smtClean="0"/>
              <a:t>FIJI (FIJI is just </a:t>
            </a:r>
            <a:r>
              <a:rPr lang="en-US" dirty="0" err="1" smtClean="0"/>
              <a:t>ImageJ</a:t>
            </a:r>
            <a:r>
              <a:rPr lang="en-US" dirty="0" smtClean="0"/>
              <a:t>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3036" y="1046137"/>
            <a:ext cx="2825254" cy="337346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62216" y="1046136"/>
            <a:ext cx="2834920" cy="337346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6629400" y="922491"/>
            <a:ext cx="231648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Free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Open source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Cross platform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Flexible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Huge community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707533" y="4590040"/>
            <a:ext cx="25442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5"/>
              </a:rPr>
              <a:t>http://forum.imagej.net/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953676" y="4598607"/>
            <a:ext cx="14542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6"/>
              </a:rPr>
              <a:t>https://fiji.sc/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1804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Macros – edit &amp; run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1977" y="841374"/>
            <a:ext cx="4215327" cy="38766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111831" y="3812362"/>
            <a:ext cx="27334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Use comments (lines starting with “//”) for notes/explanations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3915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Macros – edit &amp; run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1977" y="841374"/>
            <a:ext cx="4215327" cy="38766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35960" y="672449"/>
            <a:ext cx="3033360" cy="3082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013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How to make your analysis easier – plan!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897267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How to make your analysis easier – plan!</a:t>
            </a:r>
          </a:p>
          <a:p>
            <a:pPr lvl="1"/>
            <a:endParaRPr lang="en-US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409185" y="896183"/>
            <a:ext cx="592811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Use the correct method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chemeClr val="tx2"/>
                </a:solidFill>
              </a:rPr>
              <a:t>Widefield</a:t>
            </a:r>
            <a:endParaRPr lang="en-US" dirty="0" smtClean="0">
              <a:solidFill>
                <a:schemeClr val="tx2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Confocal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Multiphoton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TIRF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Super resolution (PALM/STORM/SRRF)</a:t>
            </a:r>
            <a:endParaRPr lang="en-US" dirty="0">
              <a:solidFill>
                <a:schemeClr val="tx2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Light sheet (</a:t>
            </a:r>
            <a:r>
              <a:rPr lang="en-US" dirty="0" err="1" smtClean="0">
                <a:solidFill>
                  <a:schemeClr val="tx2"/>
                </a:solidFill>
              </a:rPr>
              <a:t>iSPIM</a:t>
            </a:r>
            <a:r>
              <a:rPr lang="en-US" dirty="0" smtClean="0">
                <a:solidFill>
                  <a:schemeClr val="tx2"/>
                </a:solidFill>
              </a:rPr>
              <a:t>/</a:t>
            </a:r>
            <a:r>
              <a:rPr lang="en-US" dirty="0" err="1" smtClean="0">
                <a:solidFill>
                  <a:schemeClr val="tx2"/>
                </a:solidFill>
              </a:rPr>
              <a:t>diSPIM</a:t>
            </a:r>
            <a:r>
              <a:rPr lang="en-US" dirty="0" smtClean="0">
                <a:solidFill>
                  <a:schemeClr val="tx2"/>
                </a:solidFill>
              </a:rPr>
              <a:t>/Lattice)</a:t>
            </a:r>
            <a:endParaRPr lang="en-US" dirty="0">
              <a:solidFill>
                <a:schemeClr val="tx2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Something else – flow cytometry, biochemistry?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6402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How to make your analysis easier – plan!</a:t>
            </a:r>
          </a:p>
          <a:p>
            <a:pPr lvl="1"/>
            <a:endParaRPr lang="en-US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409185" y="896183"/>
            <a:ext cx="592811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Use the correct method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chemeClr val="tx2"/>
                </a:solidFill>
              </a:rPr>
              <a:t>Widefield</a:t>
            </a:r>
            <a:endParaRPr lang="en-US" dirty="0" smtClean="0">
              <a:solidFill>
                <a:schemeClr val="tx2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Confocal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Multiphoton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TIRF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Super resolution (PALM/STORM/SRRF)</a:t>
            </a:r>
            <a:endParaRPr lang="en-US" dirty="0">
              <a:solidFill>
                <a:schemeClr val="tx2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Light sheet (</a:t>
            </a:r>
            <a:r>
              <a:rPr lang="en-US" dirty="0" err="1" smtClean="0">
                <a:solidFill>
                  <a:schemeClr val="tx2"/>
                </a:solidFill>
              </a:rPr>
              <a:t>iSPIM</a:t>
            </a:r>
            <a:r>
              <a:rPr lang="en-US" dirty="0" smtClean="0">
                <a:solidFill>
                  <a:schemeClr val="tx2"/>
                </a:solidFill>
              </a:rPr>
              <a:t>/</a:t>
            </a:r>
            <a:r>
              <a:rPr lang="en-US" dirty="0" err="1" smtClean="0">
                <a:solidFill>
                  <a:schemeClr val="tx2"/>
                </a:solidFill>
              </a:rPr>
              <a:t>diSPIM</a:t>
            </a:r>
            <a:r>
              <a:rPr lang="en-US" dirty="0" smtClean="0">
                <a:solidFill>
                  <a:schemeClr val="tx2"/>
                </a:solidFill>
              </a:rPr>
              <a:t>/Lattice)</a:t>
            </a:r>
            <a:endParaRPr lang="en-US" dirty="0">
              <a:solidFill>
                <a:schemeClr val="tx2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Something else – flow cytometry, biochemistry?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09185" y="3475062"/>
            <a:ext cx="59281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Choose dyes carefully (SNR!)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chemeClr val="tx2"/>
                </a:solidFill>
              </a:rPr>
              <a:t>mNeonGreen</a:t>
            </a:r>
            <a:r>
              <a:rPr lang="en-US" dirty="0" smtClean="0">
                <a:solidFill>
                  <a:schemeClr val="tx2"/>
                </a:solidFill>
              </a:rPr>
              <a:t> vs EGFP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Alexa 488 vs  FITC</a:t>
            </a:r>
          </a:p>
        </p:txBody>
      </p:sp>
    </p:spTree>
    <p:extLst>
      <p:ext uri="{BB962C8B-B14F-4D97-AF65-F5344CB8AC3E}">
        <p14:creationId xmlns:p14="http://schemas.microsoft.com/office/powerpoint/2010/main" val="2550265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Resolution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26158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Resolution</a:t>
            </a:r>
          </a:p>
          <a:p>
            <a:pPr lvl="1"/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335807" y="1046136"/>
            <a:ext cx="407814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Resolution depends on: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Wavelength of light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Refractive index of media (n)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NA of objective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(Width of light sheet)</a:t>
            </a:r>
          </a:p>
        </p:txBody>
      </p:sp>
    </p:spTree>
    <p:extLst>
      <p:ext uri="{BB962C8B-B14F-4D97-AF65-F5344CB8AC3E}">
        <p14:creationId xmlns:p14="http://schemas.microsoft.com/office/powerpoint/2010/main" val="3397265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Resolution</a:t>
            </a:r>
          </a:p>
          <a:p>
            <a:pPr lvl="1"/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335807" y="1046136"/>
            <a:ext cx="407814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Resolution depends on: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Wavelength of light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Refractive index of media (n)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NA of objective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(Width of light sheet)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1169" y="1171521"/>
            <a:ext cx="3078747" cy="52430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1583" y="2038033"/>
            <a:ext cx="3657917" cy="573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833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Resolution</a:t>
            </a:r>
          </a:p>
          <a:p>
            <a:pPr lvl="1"/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335807" y="1046136"/>
            <a:ext cx="407814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Resolution depends on: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Wavelength of light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Refractive index of media (n)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NA of objective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(Width of light sheet)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86607" y="2947672"/>
            <a:ext cx="407814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chemeClr val="tx2"/>
                </a:solidFill>
              </a:rPr>
              <a:t>Nyquist</a:t>
            </a:r>
            <a:r>
              <a:rPr lang="en-US" dirty="0" smtClean="0">
                <a:solidFill>
                  <a:schemeClr val="tx2"/>
                </a:solidFill>
              </a:rPr>
              <a:t> theorem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Sampling frequency (how many pixels) should be ≤ resolution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Modern acquisition software will do this for you.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1169" y="1171521"/>
            <a:ext cx="3078747" cy="52430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1583" y="2038033"/>
            <a:ext cx="3657917" cy="573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711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Resolution – However!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545379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305370"/>
            <a:ext cx="6600120" cy="747374"/>
          </a:xfrm>
        </p:spPr>
        <p:txBody>
          <a:bodyPr/>
          <a:lstStyle/>
          <a:p>
            <a:r>
              <a:rPr lang="en-US" dirty="0" smtClean="0"/>
              <a:t>FIJI - installation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65022" y="798220"/>
            <a:ext cx="2272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Download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6924863" y="506043"/>
            <a:ext cx="1883455" cy="2477789"/>
            <a:chOff x="6022091" y="660049"/>
            <a:chExt cx="2786228" cy="3665438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022091" y="660049"/>
              <a:ext cx="2786228" cy="3665438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sp>
          <p:nvSpPr>
            <p:cNvPr id="13" name="Rounded Rectangle 12"/>
            <p:cNvSpPr/>
            <p:nvPr/>
          </p:nvSpPr>
          <p:spPr>
            <a:xfrm>
              <a:off x="6243757" y="2728762"/>
              <a:ext cx="2326557" cy="997283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65022" y="1662126"/>
            <a:ext cx="51117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Windows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tx2"/>
                </a:solidFill>
              </a:rPr>
              <a:t>Open fiji-win64.zip in “windows explorer” &amp; click “extract all files” to e.g. Desktop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10478" y="2578616"/>
            <a:ext cx="511175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Linux (e.g. Ubuntu)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tx2"/>
                </a:solidFill>
              </a:rPr>
              <a:t>Open fiji-linux64.zip with “archive manager” &amp; extract to e.g. Desktop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10478" y="3452446"/>
            <a:ext cx="5111754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Mac (OSX)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tx2"/>
                </a:solidFill>
              </a:rPr>
              <a:t>Open </a:t>
            </a:r>
            <a:r>
              <a:rPr lang="en-US" sz="1400" dirty="0" err="1" smtClean="0">
                <a:solidFill>
                  <a:schemeClr val="tx2"/>
                </a:solidFill>
              </a:rPr>
              <a:t>fiji-macosx.dmg</a:t>
            </a:r>
            <a:r>
              <a:rPr lang="en-US" sz="1400" dirty="0" smtClean="0">
                <a:solidFill>
                  <a:schemeClr val="tx2"/>
                </a:solidFill>
              </a:rPr>
              <a:t>, drag and drop </a:t>
            </a:r>
            <a:r>
              <a:rPr lang="en-US" sz="1400" dirty="0" err="1" smtClean="0">
                <a:solidFill>
                  <a:schemeClr val="tx2"/>
                </a:solidFill>
              </a:rPr>
              <a:t>Fiji.app</a:t>
            </a:r>
            <a:r>
              <a:rPr lang="en-US" sz="1400" dirty="0" smtClean="0">
                <a:solidFill>
                  <a:schemeClr val="tx2"/>
                </a:solidFill>
              </a:rPr>
              <a:t> to applications (or anywhere else).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tx2"/>
                </a:solidFill>
              </a:rPr>
              <a:t>May need to go to “System Preferences &gt; Security &amp; Privacy” and allow unidentified developers.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146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Resolution – However!</a:t>
            </a:r>
          </a:p>
          <a:p>
            <a:pPr lvl="1"/>
            <a:endParaRPr lang="en-US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335807" y="1046136"/>
            <a:ext cx="40781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What do you want to image?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9733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Resolution – However!</a:t>
            </a:r>
          </a:p>
          <a:p>
            <a:pPr lvl="1"/>
            <a:endParaRPr lang="en-US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335807" y="1046136"/>
            <a:ext cx="40781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What do you want to image?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50763" t="23426" r="18959" b="23488"/>
          <a:stretch/>
        </p:blipFill>
        <p:spPr>
          <a:xfrm>
            <a:off x="4456407" y="2044559"/>
            <a:ext cx="1952186" cy="192532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56835" y="2044559"/>
            <a:ext cx="1959666" cy="192532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508694" y="1604489"/>
            <a:ext cx="1797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0.916 pix </a:t>
            </a:r>
            <a:r>
              <a:rPr lang="el-GR" dirty="0" smtClean="0">
                <a:solidFill>
                  <a:schemeClr val="tx2"/>
                </a:solidFill>
              </a:rPr>
              <a:t>μ</a:t>
            </a:r>
            <a:r>
              <a:rPr lang="en-US" dirty="0" smtClean="0">
                <a:solidFill>
                  <a:schemeClr val="tx2"/>
                </a:solidFill>
              </a:rPr>
              <a:t>m</a:t>
            </a:r>
            <a:r>
              <a:rPr lang="en-US" baseline="30000" dirty="0" smtClean="0">
                <a:solidFill>
                  <a:schemeClr val="tx2"/>
                </a:solidFill>
              </a:rPr>
              <a:t>-1</a:t>
            </a:r>
            <a:endParaRPr lang="en-US" dirty="0" smtClean="0">
              <a:solidFill>
                <a:schemeClr val="tx2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186809" y="1608844"/>
            <a:ext cx="1564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15.4 pix </a:t>
            </a:r>
            <a:r>
              <a:rPr lang="el-GR" dirty="0" smtClean="0">
                <a:solidFill>
                  <a:schemeClr val="tx2"/>
                </a:solidFill>
              </a:rPr>
              <a:t>μ</a:t>
            </a:r>
            <a:r>
              <a:rPr lang="en-US" dirty="0" smtClean="0">
                <a:solidFill>
                  <a:schemeClr val="tx2"/>
                </a:solidFill>
              </a:rPr>
              <a:t>m</a:t>
            </a:r>
            <a:r>
              <a:rPr lang="en-US" baseline="30000" dirty="0" smtClean="0">
                <a:solidFill>
                  <a:schemeClr val="tx2"/>
                </a:solidFill>
              </a:rPr>
              <a:t>-1</a:t>
            </a:r>
            <a:endParaRPr lang="en-US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8571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Resolution – However!</a:t>
            </a:r>
          </a:p>
          <a:p>
            <a:pPr lvl="1"/>
            <a:endParaRPr lang="en-US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335807" y="1046136"/>
            <a:ext cx="40781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What do you want to image?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50763" t="23426" r="18959" b="23488"/>
          <a:stretch/>
        </p:blipFill>
        <p:spPr>
          <a:xfrm>
            <a:off x="4456407" y="2044559"/>
            <a:ext cx="1952186" cy="192532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56835" y="2044559"/>
            <a:ext cx="1959666" cy="192532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508694" y="1604489"/>
            <a:ext cx="1797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0.916 pix </a:t>
            </a:r>
            <a:r>
              <a:rPr lang="el-GR" dirty="0" smtClean="0">
                <a:solidFill>
                  <a:schemeClr val="tx2"/>
                </a:solidFill>
              </a:rPr>
              <a:t>μ</a:t>
            </a:r>
            <a:r>
              <a:rPr lang="en-US" dirty="0" smtClean="0">
                <a:solidFill>
                  <a:schemeClr val="tx2"/>
                </a:solidFill>
              </a:rPr>
              <a:t>m</a:t>
            </a:r>
            <a:r>
              <a:rPr lang="en-US" baseline="30000" dirty="0" smtClean="0">
                <a:solidFill>
                  <a:schemeClr val="tx2"/>
                </a:solidFill>
              </a:rPr>
              <a:t>-1</a:t>
            </a:r>
            <a:endParaRPr lang="en-US" dirty="0" smtClean="0">
              <a:solidFill>
                <a:schemeClr val="tx2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186809" y="1608844"/>
            <a:ext cx="1564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15.4 pix </a:t>
            </a:r>
            <a:r>
              <a:rPr lang="el-GR" dirty="0" smtClean="0">
                <a:solidFill>
                  <a:schemeClr val="tx2"/>
                </a:solidFill>
              </a:rPr>
              <a:t>μ</a:t>
            </a:r>
            <a:r>
              <a:rPr lang="en-US" dirty="0" smtClean="0">
                <a:solidFill>
                  <a:schemeClr val="tx2"/>
                </a:solidFill>
              </a:rPr>
              <a:t>m</a:t>
            </a:r>
            <a:r>
              <a:rPr lang="en-US" baseline="30000" dirty="0" smtClean="0">
                <a:solidFill>
                  <a:schemeClr val="tx2"/>
                </a:solidFill>
              </a:rPr>
              <a:t>-1</a:t>
            </a:r>
            <a:endParaRPr lang="en-US" dirty="0" smtClean="0">
              <a:solidFill>
                <a:schemeClr val="tx2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88206" y="4321973"/>
            <a:ext cx="79344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Same information – 300 x less 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Also maybe quicker and more gentle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4250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Resolution – 3D</a:t>
            </a:r>
          </a:p>
          <a:p>
            <a:pPr lvl="1"/>
            <a:endParaRPr lang="en-US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457727" y="888656"/>
            <a:ext cx="40781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If you want to </a:t>
            </a:r>
            <a:r>
              <a:rPr lang="en-US" dirty="0" err="1" smtClean="0">
                <a:solidFill>
                  <a:schemeClr val="tx2"/>
                </a:solidFill>
              </a:rPr>
              <a:t>analyse</a:t>
            </a:r>
            <a:r>
              <a:rPr lang="en-US" dirty="0" smtClean="0">
                <a:solidFill>
                  <a:schemeClr val="tx2"/>
                </a:solidFill>
              </a:rPr>
              <a:t> in 3D: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Isotropic resolution</a:t>
            </a:r>
          </a:p>
        </p:txBody>
      </p:sp>
    </p:spTree>
    <p:extLst>
      <p:ext uri="{BB962C8B-B14F-4D97-AF65-F5344CB8AC3E}">
        <p14:creationId xmlns:p14="http://schemas.microsoft.com/office/powerpoint/2010/main" val="1893446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Resolution – 3D</a:t>
            </a:r>
          </a:p>
          <a:p>
            <a:pPr lvl="1"/>
            <a:endParaRPr lang="en-US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457727" y="888656"/>
            <a:ext cx="40781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If you want to </a:t>
            </a:r>
            <a:r>
              <a:rPr lang="en-US" dirty="0" err="1" smtClean="0">
                <a:solidFill>
                  <a:schemeClr val="tx2"/>
                </a:solidFill>
              </a:rPr>
              <a:t>analyse</a:t>
            </a:r>
            <a:r>
              <a:rPr lang="en-US" dirty="0" smtClean="0">
                <a:solidFill>
                  <a:schemeClr val="tx2"/>
                </a:solidFill>
              </a:rPr>
              <a:t> in 3D: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Isotropic resolution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5000" t="7707" r="48056" b="9331"/>
          <a:stretch/>
        </p:blipFill>
        <p:spPr>
          <a:xfrm>
            <a:off x="1054866" y="1868439"/>
            <a:ext cx="2374134" cy="2360086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944236" y="4235661"/>
            <a:ext cx="1564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2D</a:t>
            </a:r>
          </a:p>
        </p:txBody>
      </p:sp>
    </p:spTree>
    <p:extLst>
      <p:ext uri="{BB962C8B-B14F-4D97-AF65-F5344CB8AC3E}">
        <p14:creationId xmlns:p14="http://schemas.microsoft.com/office/powerpoint/2010/main" val="1418206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Resolution – 3D</a:t>
            </a:r>
          </a:p>
          <a:p>
            <a:pPr lvl="1"/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0996" t="30948" r="60854" b="27314"/>
          <a:stretch/>
        </p:blipFill>
        <p:spPr>
          <a:xfrm>
            <a:off x="4628921" y="1456959"/>
            <a:ext cx="3972492" cy="331316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57727" y="888656"/>
            <a:ext cx="40781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If you want to </a:t>
            </a:r>
            <a:r>
              <a:rPr lang="en-US" dirty="0" err="1" smtClean="0">
                <a:solidFill>
                  <a:schemeClr val="tx2"/>
                </a:solidFill>
              </a:rPr>
              <a:t>analyse</a:t>
            </a:r>
            <a:r>
              <a:rPr lang="en-US" dirty="0" smtClean="0">
                <a:solidFill>
                  <a:schemeClr val="tx2"/>
                </a:solidFill>
              </a:rPr>
              <a:t> in 3D: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Isotropic resolution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5000" t="7707" r="48056" b="9331"/>
          <a:stretch/>
        </p:blipFill>
        <p:spPr>
          <a:xfrm>
            <a:off x="1054866" y="1868439"/>
            <a:ext cx="2374134" cy="2360086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944236" y="4235661"/>
            <a:ext cx="1564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2D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267316" y="4050995"/>
            <a:ext cx="1564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3</a:t>
            </a:r>
            <a:r>
              <a:rPr lang="en-US" dirty="0" smtClean="0">
                <a:solidFill>
                  <a:schemeClr val="tx2"/>
                </a:solidFill>
              </a:rPr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3226481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Note – 3D analysis</a:t>
            </a:r>
          </a:p>
          <a:p>
            <a:pPr lvl="1"/>
            <a:endParaRPr lang="en-US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335806" y="1046136"/>
            <a:ext cx="599831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Analysis almost always exactly the same as 2D: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Takes longer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Need to view in 3D to check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3D not necessarily supported by software package</a:t>
            </a:r>
          </a:p>
        </p:txBody>
      </p:sp>
    </p:spTree>
    <p:extLst>
      <p:ext uri="{BB962C8B-B14F-4D97-AF65-F5344CB8AC3E}">
        <p14:creationId xmlns:p14="http://schemas.microsoft.com/office/powerpoint/2010/main" val="3032657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Resolution – temporal</a:t>
            </a:r>
          </a:p>
        </p:txBody>
      </p:sp>
    </p:spTree>
    <p:extLst>
      <p:ext uri="{BB962C8B-B14F-4D97-AF65-F5344CB8AC3E}">
        <p14:creationId xmlns:p14="http://schemas.microsoft.com/office/powerpoint/2010/main" val="2111436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Resolution – temporal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430463" y="972045"/>
            <a:ext cx="3928177" cy="1102704"/>
            <a:chOff x="853440" y="1356360"/>
            <a:chExt cx="2184400" cy="746760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" name="Freeform 2"/>
          <p:cNvSpPr/>
          <p:nvPr/>
        </p:nvSpPr>
        <p:spPr>
          <a:xfrm>
            <a:off x="452120" y="1393505"/>
            <a:ext cx="3815080" cy="676163"/>
          </a:xfrm>
          <a:custGeom>
            <a:avLst/>
            <a:gdLst>
              <a:gd name="connsiteX0" fmla="*/ 0 w 3815080"/>
              <a:gd name="connsiteY0" fmla="*/ 676163 h 676163"/>
              <a:gd name="connsiteX1" fmla="*/ 756920 w 3815080"/>
              <a:gd name="connsiteY1" fmla="*/ 523 h 676163"/>
              <a:gd name="connsiteX2" fmla="*/ 1757680 w 3815080"/>
              <a:gd name="connsiteY2" fmla="*/ 559323 h 676163"/>
              <a:gd name="connsiteX3" fmla="*/ 2580640 w 3815080"/>
              <a:gd name="connsiteY3" fmla="*/ 290083 h 676163"/>
              <a:gd name="connsiteX4" fmla="*/ 3373120 w 3815080"/>
              <a:gd name="connsiteY4" fmla="*/ 20843 h 676163"/>
              <a:gd name="connsiteX5" fmla="*/ 3815080 w 3815080"/>
              <a:gd name="connsiteY5" fmla="*/ 615203 h 676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15080" h="676163">
                <a:moveTo>
                  <a:pt x="0" y="676163"/>
                </a:moveTo>
                <a:cubicBezTo>
                  <a:pt x="231986" y="348079"/>
                  <a:pt x="463973" y="19996"/>
                  <a:pt x="756920" y="523"/>
                </a:cubicBezTo>
                <a:cubicBezTo>
                  <a:pt x="1049867" y="-18950"/>
                  <a:pt x="1453727" y="511063"/>
                  <a:pt x="1757680" y="559323"/>
                </a:cubicBezTo>
                <a:cubicBezTo>
                  <a:pt x="2061633" y="607583"/>
                  <a:pt x="2580640" y="290083"/>
                  <a:pt x="2580640" y="290083"/>
                </a:cubicBezTo>
                <a:cubicBezTo>
                  <a:pt x="2849880" y="200336"/>
                  <a:pt x="3167380" y="-33344"/>
                  <a:pt x="3373120" y="20843"/>
                </a:cubicBezTo>
                <a:cubicBezTo>
                  <a:pt x="3578860" y="75030"/>
                  <a:pt x="3696970" y="345116"/>
                  <a:pt x="3815080" y="615203"/>
                </a:cubicBezTo>
              </a:path>
            </a:pathLst>
          </a:custGeom>
          <a:ln w="285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283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Resolution – temporal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430463" y="972045"/>
            <a:ext cx="3928177" cy="1102704"/>
            <a:chOff x="853440" y="1356360"/>
            <a:chExt cx="2184400" cy="746760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" name="Freeform 2"/>
          <p:cNvSpPr/>
          <p:nvPr/>
        </p:nvSpPr>
        <p:spPr>
          <a:xfrm>
            <a:off x="452120" y="1393505"/>
            <a:ext cx="3815080" cy="676163"/>
          </a:xfrm>
          <a:custGeom>
            <a:avLst/>
            <a:gdLst>
              <a:gd name="connsiteX0" fmla="*/ 0 w 3815080"/>
              <a:gd name="connsiteY0" fmla="*/ 676163 h 676163"/>
              <a:gd name="connsiteX1" fmla="*/ 756920 w 3815080"/>
              <a:gd name="connsiteY1" fmla="*/ 523 h 676163"/>
              <a:gd name="connsiteX2" fmla="*/ 1757680 w 3815080"/>
              <a:gd name="connsiteY2" fmla="*/ 559323 h 676163"/>
              <a:gd name="connsiteX3" fmla="*/ 2580640 w 3815080"/>
              <a:gd name="connsiteY3" fmla="*/ 290083 h 676163"/>
              <a:gd name="connsiteX4" fmla="*/ 3373120 w 3815080"/>
              <a:gd name="connsiteY4" fmla="*/ 20843 h 676163"/>
              <a:gd name="connsiteX5" fmla="*/ 3815080 w 3815080"/>
              <a:gd name="connsiteY5" fmla="*/ 615203 h 676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15080" h="676163">
                <a:moveTo>
                  <a:pt x="0" y="676163"/>
                </a:moveTo>
                <a:cubicBezTo>
                  <a:pt x="231986" y="348079"/>
                  <a:pt x="463973" y="19996"/>
                  <a:pt x="756920" y="523"/>
                </a:cubicBezTo>
                <a:cubicBezTo>
                  <a:pt x="1049867" y="-18950"/>
                  <a:pt x="1453727" y="511063"/>
                  <a:pt x="1757680" y="559323"/>
                </a:cubicBezTo>
                <a:cubicBezTo>
                  <a:pt x="2061633" y="607583"/>
                  <a:pt x="2580640" y="290083"/>
                  <a:pt x="2580640" y="290083"/>
                </a:cubicBezTo>
                <a:cubicBezTo>
                  <a:pt x="2849880" y="200336"/>
                  <a:pt x="3167380" y="-33344"/>
                  <a:pt x="3373120" y="20843"/>
                </a:cubicBezTo>
                <a:cubicBezTo>
                  <a:pt x="3578860" y="75030"/>
                  <a:pt x="3696970" y="345116"/>
                  <a:pt x="3815080" y="615203"/>
                </a:cubicBezTo>
              </a:path>
            </a:pathLst>
          </a:custGeom>
          <a:ln w="285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/>
          <p:cNvCxnSpPr/>
          <p:nvPr/>
        </p:nvCxnSpPr>
        <p:spPr>
          <a:xfrm>
            <a:off x="873760" y="107398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528320" y="107398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1234440" y="107398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1976120" y="107398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1595120" y="107398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2339340" y="1096154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3042920" y="10972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2697480" y="10972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3403600" y="10972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4145280" y="10972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3764280" y="10972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3354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5552176" cy="747374"/>
          </a:xfrm>
        </p:spPr>
        <p:txBody>
          <a:bodyPr/>
          <a:lstStyle/>
          <a:p>
            <a:r>
              <a:rPr lang="en-US" dirty="0" smtClean="0"/>
              <a:t>Why computational image analysis?</a:t>
            </a:r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741098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Resolution – temporal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430463" y="972045"/>
            <a:ext cx="3928177" cy="1102704"/>
            <a:chOff x="853440" y="1356360"/>
            <a:chExt cx="2184400" cy="746760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" name="Freeform 2"/>
          <p:cNvSpPr/>
          <p:nvPr/>
        </p:nvSpPr>
        <p:spPr>
          <a:xfrm>
            <a:off x="452120" y="1393505"/>
            <a:ext cx="3815080" cy="676163"/>
          </a:xfrm>
          <a:custGeom>
            <a:avLst/>
            <a:gdLst>
              <a:gd name="connsiteX0" fmla="*/ 0 w 3815080"/>
              <a:gd name="connsiteY0" fmla="*/ 676163 h 676163"/>
              <a:gd name="connsiteX1" fmla="*/ 756920 w 3815080"/>
              <a:gd name="connsiteY1" fmla="*/ 523 h 676163"/>
              <a:gd name="connsiteX2" fmla="*/ 1757680 w 3815080"/>
              <a:gd name="connsiteY2" fmla="*/ 559323 h 676163"/>
              <a:gd name="connsiteX3" fmla="*/ 2580640 w 3815080"/>
              <a:gd name="connsiteY3" fmla="*/ 290083 h 676163"/>
              <a:gd name="connsiteX4" fmla="*/ 3373120 w 3815080"/>
              <a:gd name="connsiteY4" fmla="*/ 20843 h 676163"/>
              <a:gd name="connsiteX5" fmla="*/ 3815080 w 3815080"/>
              <a:gd name="connsiteY5" fmla="*/ 615203 h 676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15080" h="676163">
                <a:moveTo>
                  <a:pt x="0" y="676163"/>
                </a:moveTo>
                <a:cubicBezTo>
                  <a:pt x="231986" y="348079"/>
                  <a:pt x="463973" y="19996"/>
                  <a:pt x="756920" y="523"/>
                </a:cubicBezTo>
                <a:cubicBezTo>
                  <a:pt x="1049867" y="-18950"/>
                  <a:pt x="1453727" y="511063"/>
                  <a:pt x="1757680" y="559323"/>
                </a:cubicBezTo>
                <a:cubicBezTo>
                  <a:pt x="2061633" y="607583"/>
                  <a:pt x="2580640" y="290083"/>
                  <a:pt x="2580640" y="290083"/>
                </a:cubicBezTo>
                <a:cubicBezTo>
                  <a:pt x="2849880" y="200336"/>
                  <a:pt x="3167380" y="-33344"/>
                  <a:pt x="3373120" y="20843"/>
                </a:cubicBezTo>
                <a:cubicBezTo>
                  <a:pt x="3578860" y="75030"/>
                  <a:pt x="3696970" y="345116"/>
                  <a:pt x="3815080" y="615203"/>
                </a:cubicBezTo>
              </a:path>
            </a:pathLst>
          </a:custGeom>
          <a:ln w="285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/>
          <p:cNvCxnSpPr/>
          <p:nvPr/>
        </p:nvCxnSpPr>
        <p:spPr>
          <a:xfrm>
            <a:off x="873760" y="107398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528320" y="107398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1234440" y="107398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1976120" y="107398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1595120" y="107398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2339340" y="1096154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3042920" y="10972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2697480" y="10972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3403600" y="10972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4145280" y="10972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3764280" y="10972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1" name="Group 60"/>
          <p:cNvGrpSpPr/>
          <p:nvPr/>
        </p:nvGrpSpPr>
        <p:grpSpPr>
          <a:xfrm>
            <a:off x="4825526" y="972045"/>
            <a:ext cx="3928177" cy="1102704"/>
            <a:chOff x="853440" y="1356360"/>
            <a:chExt cx="2184400" cy="746760"/>
          </a:xfrm>
        </p:grpSpPr>
        <p:cxnSp>
          <p:nvCxnSpPr>
            <p:cNvPr id="62" name="Straight Connector 61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1" name="Freeform 80"/>
          <p:cNvSpPr/>
          <p:nvPr/>
        </p:nvSpPr>
        <p:spPr>
          <a:xfrm>
            <a:off x="4926013" y="1393631"/>
            <a:ext cx="3617912" cy="566932"/>
          </a:xfrm>
          <a:custGeom>
            <a:avLst/>
            <a:gdLst>
              <a:gd name="connsiteX0" fmla="*/ 0 w 3617912"/>
              <a:gd name="connsiteY0" fmla="*/ 566932 h 566932"/>
              <a:gd name="connsiteX1" fmla="*/ 344487 w 3617912"/>
              <a:gd name="connsiteY1" fmla="*/ 155769 h 566932"/>
              <a:gd name="connsiteX2" fmla="*/ 708025 w 3617912"/>
              <a:gd name="connsiteY2" fmla="*/ 194 h 566932"/>
              <a:gd name="connsiteX3" fmla="*/ 1069975 w 3617912"/>
              <a:gd name="connsiteY3" fmla="*/ 181169 h 566932"/>
              <a:gd name="connsiteX4" fmla="*/ 1438275 w 3617912"/>
              <a:gd name="connsiteY4" fmla="*/ 452632 h 566932"/>
              <a:gd name="connsiteX5" fmla="*/ 1804987 w 3617912"/>
              <a:gd name="connsiteY5" fmla="*/ 563757 h 566932"/>
              <a:gd name="connsiteX6" fmla="*/ 2170112 w 3617912"/>
              <a:gd name="connsiteY6" fmla="*/ 455807 h 566932"/>
              <a:gd name="connsiteX7" fmla="*/ 2513012 w 3617912"/>
              <a:gd name="connsiteY7" fmla="*/ 289119 h 566932"/>
              <a:gd name="connsiteX8" fmla="*/ 2886075 w 3617912"/>
              <a:gd name="connsiteY8" fmla="*/ 120844 h 566932"/>
              <a:gd name="connsiteX9" fmla="*/ 3236912 w 3617912"/>
              <a:gd name="connsiteY9" fmla="*/ 12894 h 566932"/>
              <a:gd name="connsiteX10" fmla="*/ 3617912 w 3617912"/>
              <a:gd name="connsiteY10" fmla="*/ 346269 h 566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7912" h="566932">
                <a:moveTo>
                  <a:pt x="0" y="566932"/>
                </a:moveTo>
                <a:cubicBezTo>
                  <a:pt x="113241" y="408578"/>
                  <a:pt x="226483" y="250225"/>
                  <a:pt x="344487" y="155769"/>
                </a:cubicBezTo>
                <a:cubicBezTo>
                  <a:pt x="462491" y="61313"/>
                  <a:pt x="587110" y="-4039"/>
                  <a:pt x="708025" y="194"/>
                </a:cubicBezTo>
                <a:cubicBezTo>
                  <a:pt x="828940" y="4427"/>
                  <a:pt x="948267" y="105763"/>
                  <a:pt x="1069975" y="181169"/>
                </a:cubicBezTo>
                <a:cubicBezTo>
                  <a:pt x="1191683" y="256575"/>
                  <a:pt x="1315773" y="388867"/>
                  <a:pt x="1438275" y="452632"/>
                </a:cubicBezTo>
                <a:cubicBezTo>
                  <a:pt x="1560777" y="516397"/>
                  <a:pt x="1683014" y="563228"/>
                  <a:pt x="1804987" y="563757"/>
                </a:cubicBezTo>
                <a:cubicBezTo>
                  <a:pt x="1926960" y="564286"/>
                  <a:pt x="2052108" y="501580"/>
                  <a:pt x="2170112" y="455807"/>
                </a:cubicBezTo>
                <a:cubicBezTo>
                  <a:pt x="2288116" y="410034"/>
                  <a:pt x="2393685" y="344946"/>
                  <a:pt x="2513012" y="289119"/>
                </a:cubicBezTo>
                <a:cubicBezTo>
                  <a:pt x="2632339" y="233292"/>
                  <a:pt x="2765425" y="166881"/>
                  <a:pt x="2886075" y="120844"/>
                </a:cubicBezTo>
                <a:cubicBezTo>
                  <a:pt x="3006725" y="74807"/>
                  <a:pt x="3114939" y="-24677"/>
                  <a:pt x="3236912" y="12894"/>
                </a:cubicBezTo>
                <a:cubicBezTo>
                  <a:pt x="3358885" y="50465"/>
                  <a:pt x="3488398" y="198367"/>
                  <a:pt x="3617912" y="346269"/>
                </a:cubicBezTo>
              </a:path>
            </a:pathLst>
          </a:custGeom>
          <a:ln w="381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459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Resolution – temporal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430463" y="972045"/>
            <a:ext cx="3928177" cy="1102704"/>
            <a:chOff x="853440" y="1356360"/>
            <a:chExt cx="2184400" cy="746760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" name="Freeform 2"/>
          <p:cNvSpPr/>
          <p:nvPr/>
        </p:nvSpPr>
        <p:spPr>
          <a:xfrm>
            <a:off x="452120" y="1393505"/>
            <a:ext cx="3815080" cy="676163"/>
          </a:xfrm>
          <a:custGeom>
            <a:avLst/>
            <a:gdLst>
              <a:gd name="connsiteX0" fmla="*/ 0 w 3815080"/>
              <a:gd name="connsiteY0" fmla="*/ 676163 h 676163"/>
              <a:gd name="connsiteX1" fmla="*/ 756920 w 3815080"/>
              <a:gd name="connsiteY1" fmla="*/ 523 h 676163"/>
              <a:gd name="connsiteX2" fmla="*/ 1757680 w 3815080"/>
              <a:gd name="connsiteY2" fmla="*/ 559323 h 676163"/>
              <a:gd name="connsiteX3" fmla="*/ 2580640 w 3815080"/>
              <a:gd name="connsiteY3" fmla="*/ 290083 h 676163"/>
              <a:gd name="connsiteX4" fmla="*/ 3373120 w 3815080"/>
              <a:gd name="connsiteY4" fmla="*/ 20843 h 676163"/>
              <a:gd name="connsiteX5" fmla="*/ 3815080 w 3815080"/>
              <a:gd name="connsiteY5" fmla="*/ 615203 h 676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15080" h="676163">
                <a:moveTo>
                  <a:pt x="0" y="676163"/>
                </a:moveTo>
                <a:cubicBezTo>
                  <a:pt x="231986" y="348079"/>
                  <a:pt x="463973" y="19996"/>
                  <a:pt x="756920" y="523"/>
                </a:cubicBezTo>
                <a:cubicBezTo>
                  <a:pt x="1049867" y="-18950"/>
                  <a:pt x="1453727" y="511063"/>
                  <a:pt x="1757680" y="559323"/>
                </a:cubicBezTo>
                <a:cubicBezTo>
                  <a:pt x="2061633" y="607583"/>
                  <a:pt x="2580640" y="290083"/>
                  <a:pt x="2580640" y="290083"/>
                </a:cubicBezTo>
                <a:cubicBezTo>
                  <a:pt x="2849880" y="200336"/>
                  <a:pt x="3167380" y="-33344"/>
                  <a:pt x="3373120" y="20843"/>
                </a:cubicBezTo>
                <a:cubicBezTo>
                  <a:pt x="3578860" y="75030"/>
                  <a:pt x="3696970" y="345116"/>
                  <a:pt x="3815080" y="615203"/>
                </a:cubicBezTo>
              </a:path>
            </a:pathLst>
          </a:custGeom>
          <a:ln w="285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>
            <a:off x="453301" y="2841485"/>
            <a:ext cx="3928177" cy="1102704"/>
            <a:chOff x="853440" y="1356360"/>
            <a:chExt cx="2184400" cy="746760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" name="Freeform 3"/>
          <p:cNvSpPr/>
          <p:nvPr/>
        </p:nvSpPr>
        <p:spPr>
          <a:xfrm>
            <a:off x="482600" y="2887472"/>
            <a:ext cx="3754120" cy="1056716"/>
          </a:xfrm>
          <a:custGeom>
            <a:avLst/>
            <a:gdLst>
              <a:gd name="connsiteX0" fmla="*/ 0 w 3754120"/>
              <a:gd name="connsiteY0" fmla="*/ 1056716 h 1056716"/>
              <a:gd name="connsiteX1" fmla="*/ 259080 w 3754120"/>
              <a:gd name="connsiteY1" fmla="*/ 76 h 1056716"/>
              <a:gd name="connsiteX2" fmla="*/ 447040 w 3754120"/>
              <a:gd name="connsiteY2" fmla="*/ 995756 h 1056716"/>
              <a:gd name="connsiteX3" fmla="*/ 716280 w 3754120"/>
              <a:gd name="connsiteY3" fmla="*/ 30556 h 1056716"/>
              <a:gd name="connsiteX4" fmla="*/ 812800 w 3754120"/>
              <a:gd name="connsiteY4" fmla="*/ 960196 h 1056716"/>
              <a:gd name="connsiteX5" fmla="*/ 1112520 w 3754120"/>
              <a:gd name="connsiteY5" fmla="*/ 76276 h 1056716"/>
              <a:gd name="connsiteX6" fmla="*/ 1254760 w 3754120"/>
              <a:gd name="connsiteY6" fmla="*/ 970356 h 1056716"/>
              <a:gd name="connsiteX7" fmla="*/ 1432560 w 3754120"/>
              <a:gd name="connsiteY7" fmla="*/ 50876 h 1056716"/>
              <a:gd name="connsiteX8" fmla="*/ 1569720 w 3754120"/>
              <a:gd name="connsiteY8" fmla="*/ 995756 h 1056716"/>
              <a:gd name="connsiteX9" fmla="*/ 1818640 w 3754120"/>
              <a:gd name="connsiteY9" fmla="*/ 86436 h 1056716"/>
              <a:gd name="connsiteX10" fmla="*/ 1889760 w 3754120"/>
              <a:gd name="connsiteY10" fmla="*/ 1005916 h 1056716"/>
              <a:gd name="connsiteX11" fmla="*/ 2230120 w 3754120"/>
              <a:gd name="connsiteY11" fmla="*/ 81356 h 1056716"/>
              <a:gd name="connsiteX12" fmla="*/ 2433320 w 3754120"/>
              <a:gd name="connsiteY12" fmla="*/ 1000836 h 1056716"/>
              <a:gd name="connsiteX13" fmla="*/ 2580640 w 3754120"/>
              <a:gd name="connsiteY13" fmla="*/ 76276 h 1056716"/>
              <a:gd name="connsiteX14" fmla="*/ 2768600 w 3754120"/>
              <a:gd name="connsiteY14" fmla="*/ 965276 h 1056716"/>
              <a:gd name="connsiteX15" fmla="*/ 3053080 w 3754120"/>
              <a:gd name="connsiteY15" fmla="*/ 101676 h 1056716"/>
              <a:gd name="connsiteX16" fmla="*/ 3276600 w 3754120"/>
              <a:gd name="connsiteY16" fmla="*/ 965276 h 1056716"/>
              <a:gd name="connsiteX17" fmla="*/ 3535680 w 3754120"/>
              <a:gd name="connsiteY17" fmla="*/ 147396 h 1056716"/>
              <a:gd name="connsiteX18" fmla="*/ 3754120 w 3754120"/>
              <a:gd name="connsiteY18" fmla="*/ 985596 h 1056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754120" h="1056716">
                <a:moveTo>
                  <a:pt x="0" y="1056716"/>
                </a:moveTo>
                <a:cubicBezTo>
                  <a:pt x="92286" y="533476"/>
                  <a:pt x="184573" y="10236"/>
                  <a:pt x="259080" y="76"/>
                </a:cubicBezTo>
                <a:cubicBezTo>
                  <a:pt x="333587" y="-10084"/>
                  <a:pt x="370840" y="990676"/>
                  <a:pt x="447040" y="995756"/>
                </a:cubicBezTo>
                <a:cubicBezTo>
                  <a:pt x="523240" y="1000836"/>
                  <a:pt x="655320" y="36483"/>
                  <a:pt x="716280" y="30556"/>
                </a:cubicBezTo>
                <a:cubicBezTo>
                  <a:pt x="777240" y="24629"/>
                  <a:pt x="746760" y="952576"/>
                  <a:pt x="812800" y="960196"/>
                </a:cubicBezTo>
                <a:cubicBezTo>
                  <a:pt x="878840" y="967816"/>
                  <a:pt x="1038860" y="74583"/>
                  <a:pt x="1112520" y="76276"/>
                </a:cubicBezTo>
                <a:cubicBezTo>
                  <a:pt x="1186180" y="77969"/>
                  <a:pt x="1201420" y="974589"/>
                  <a:pt x="1254760" y="970356"/>
                </a:cubicBezTo>
                <a:cubicBezTo>
                  <a:pt x="1308100" y="966123"/>
                  <a:pt x="1380067" y="46643"/>
                  <a:pt x="1432560" y="50876"/>
                </a:cubicBezTo>
                <a:cubicBezTo>
                  <a:pt x="1485053" y="55109"/>
                  <a:pt x="1505373" y="989829"/>
                  <a:pt x="1569720" y="995756"/>
                </a:cubicBezTo>
                <a:cubicBezTo>
                  <a:pt x="1634067" y="1001683"/>
                  <a:pt x="1765300" y="84743"/>
                  <a:pt x="1818640" y="86436"/>
                </a:cubicBezTo>
                <a:cubicBezTo>
                  <a:pt x="1871980" y="88129"/>
                  <a:pt x="1821180" y="1006763"/>
                  <a:pt x="1889760" y="1005916"/>
                </a:cubicBezTo>
                <a:cubicBezTo>
                  <a:pt x="1958340" y="1005069"/>
                  <a:pt x="2139527" y="82203"/>
                  <a:pt x="2230120" y="81356"/>
                </a:cubicBezTo>
                <a:cubicBezTo>
                  <a:pt x="2320713" y="80509"/>
                  <a:pt x="2374900" y="1001683"/>
                  <a:pt x="2433320" y="1000836"/>
                </a:cubicBezTo>
                <a:cubicBezTo>
                  <a:pt x="2491740" y="999989"/>
                  <a:pt x="2524760" y="82203"/>
                  <a:pt x="2580640" y="76276"/>
                </a:cubicBezTo>
                <a:cubicBezTo>
                  <a:pt x="2636520" y="70349"/>
                  <a:pt x="2689860" y="961043"/>
                  <a:pt x="2768600" y="965276"/>
                </a:cubicBezTo>
                <a:cubicBezTo>
                  <a:pt x="2847340" y="969509"/>
                  <a:pt x="2968413" y="101676"/>
                  <a:pt x="3053080" y="101676"/>
                </a:cubicBezTo>
                <a:cubicBezTo>
                  <a:pt x="3137747" y="101676"/>
                  <a:pt x="3196167" y="957656"/>
                  <a:pt x="3276600" y="965276"/>
                </a:cubicBezTo>
                <a:cubicBezTo>
                  <a:pt x="3357033" y="972896"/>
                  <a:pt x="3456093" y="144009"/>
                  <a:pt x="3535680" y="147396"/>
                </a:cubicBezTo>
                <a:cubicBezTo>
                  <a:pt x="3615267" y="150783"/>
                  <a:pt x="3684693" y="568189"/>
                  <a:pt x="3754120" y="985596"/>
                </a:cubicBezTo>
              </a:path>
            </a:pathLst>
          </a:custGeom>
          <a:ln w="285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/>
          <p:cNvCxnSpPr/>
          <p:nvPr/>
        </p:nvCxnSpPr>
        <p:spPr>
          <a:xfrm>
            <a:off x="873760" y="107398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528320" y="107398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1234440" y="107398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1976120" y="107398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1595120" y="107398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2339340" y="1096154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3042920" y="10972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2697480" y="10972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3403600" y="10972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4145280" y="10972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3764280" y="10972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1" name="Group 60"/>
          <p:cNvGrpSpPr/>
          <p:nvPr/>
        </p:nvGrpSpPr>
        <p:grpSpPr>
          <a:xfrm>
            <a:off x="4825526" y="972045"/>
            <a:ext cx="3928177" cy="1102704"/>
            <a:chOff x="853440" y="1356360"/>
            <a:chExt cx="2184400" cy="746760"/>
          </a:xfrm>
        </p:grpSpPr>
        <p:cxnSp>
          <p:nvCxnSpPr>
            <p:cNvPr id="62" name="Straight Connector 61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1" name="Freeform 80"/>
          <p:cNvSpPr/>
          <p:nvPr/>
        </p:nvSpPr>
        <p:spPr>
          <a:xfrm>
            <a:off x="4926013" y="1393631"/>
            <a:ext cx="3617912" cy="566932"/>
          </a:xfrm>
          <a:custGeom>
            <a:avLst/>
            <a:gdLst>
              <a:gd name="connsiteX0" fmla="*/ 0 w 3617912"/>
              <a:gd name="connsiteY0" fmla="*/ 566932 h 566932"/>
              <a:gd name="connsiteX1" fmla="*/ 344487 w 3617912"/>
              <a:gd name="connsiteY1" fmla="*/ 155769 h 566932"/>
              <a:gd name="connsiteX2" fmla="*/ 708025 w 3617912"/>
              <a:gd name="connsiteY2" fmla="*/ 194 h 566932"/>
              <a:gd name="connsiteX3" fmla="*/ 1069975 w 3617912"/>
              <a:gd name="connsiteY3" fmla="*/ 181169 h 566932"/>
              <a:gd name="connsiteX4" fmla="*/ 1438275 w 3617912"/>
              <a:gd name="connsiteY4" fmla="*/ 452632 h 566932"/>
              <a:gd name="connsiteX5" fmla="*/ 1804987 w 3617912"/>
              <a:gd name="connsiteY5" fmla="*/ 563757 h 566932"/>
              <a:gd name="connsiteX6" fmla="*/ 2170112 w 3617912"/>
              <a:gd name="connsiteY6" fmla="*/ 455807 h 566932"/>
              <a:gd name="connsiteX7" fmla="*/ 2513012 w 3617912"/>
              <a:gd name="connsiteY7" fmla="*/ 289119 h 566932"/>
              <a:gd name="connsiteX8" fmla="*/ 2886075 w 3617912"/>
              <a:gd name="connsiteY8" fmla="*/ 120844 h 566932"/>
              <a:gd name="connsiteX9" fmla="*/ 3236912 w 3617912"/>
              <a:gd name="connsiteY9" fmla="*/ 12894 h 566932"/>
              <a:gd name="connsiteX10" fmla="*/ 3617912 w 3617912"/>
              <a:gd name="connsiteY10" fmla="*/ 346269 h 566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7912" h="566932">
                <a:moveTo>
                  <a:pt x="0" y="566932"/>
                </a:moveTo>
                <a:cubicBezTo>
                  <a:pt x="113241" y="408578"/>
                  <a:pt x="226483" y="250225"/>
                  <a:pt x="344487" y="155769"/>
                </a:cubicBezTo>
                <a:cubicBezTo>
                  <a:pt x="462491" y="61313"/>
                  <a:pt x="587110" y="-4039"/>
                  <a:pt x="708025" y="194"/>
                </a:cubicBezTo>
                <a:cubicBezTo>
                  <a:pt x="828940" y="4427"/>
                  <a:pt x="948267" y="105763"/>
                  <a:pt x="1069975" y="181169"/>
                </a:cubicBezTo>
                <a:cubicBezTo>
                  <a:pt x="1191683" y="256575"/>
                  <a:pt x="1315773" y="388867"/>
                  <a:pt x="1438275" y="452632"/>
                </a:cubicBezTo>
                <a:cubicBezTo>
                  <a:pt x="1560777" y="516397"/>
                  <a:pt x="1683014" y="563228"/>
                  <a:pt x="1804987" y="563757"/>
                </a:cubicBezTo>
                <a:cubicBezTo>
                  <a:pt x="1926960" y="564286"/>
                  <a:pt x="2052108" y="501580"/>
                  <a:pt x="2170112" y="455807"/>
                </a:cubicBezTo>
                <a:cubicBezTo>
                  <a:pt x="2288116" y="410034"/>
                  <a:pt x="2393685" y="344946"/>
                  <a:pt x="2513012" y="289119"/>
                </a:cubicBezTo>
                <a:cubicBezTo>
                  <a:pt x="2632339" y="233292"/>
                  <a:pt x="2765425" y="166881"/>
                  <a:pt x="2886075" y="120844"/>
                </a:cubicBezTo>
                <a:cubicBezTo>
                  <a:pt x="3006725" y="74807"/>
                  <a:pt x="3114939" y="-24677"/>
                  <a:pt x="3236912" y="12894"/>
                </a:cubicBezTo>
                <a:cubicBezTo>
                  <a:pt x="3358885" y="50465"/>
                  <a:pt x="3488398" y="198367"/>
                  <a:pt x="3617912" y="346269"/>
                </a:cubicBezTo>
              </a:path>
            </a:pathLst>
          </a:custGeom>
          <a:ln w="381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078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Resolution – temporal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430463" y="972045"/>
            <a:ext cx="3928177" cy="1102704"/>
            <a:chOff x="853440" y="1356360"/>
            <a:chExt cx="2184400" cy="746760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" name="Freeform 2"/>
          <p:cNvSpPr/>
          <p:nvPr/>
        </p:nvSpPr>
        <p:spPr>
          <a:xfrm>
            <a:off x="452120" y="1393505"/>
            <a:ext cx="3815080" cy="676163"/>
          </a:xfrm>
          <a:custGeom>
            <a:avLst/>
            <a:gdLst>
              <a:gd name="connsiteX0" fmla="*/ 0 w 3815080"/>
              <a:gd name="connsiteY0" fmla="*/ 676163 h 676163"/>
              <a:gd name="connsiteX1" fmla="*/ 756920 w 3815080"/>
              <a:gd name="connsiteY1" fmla="*/ 523 h 676163"/>
              <a:gd name="connsiteX2" fmla="*/ 1757680 w 3815080"/>
              <a:gd name="connsiteY2" fmla="*/ 559323 h 676163"/>
              <a:gd name="connsiteX3" fmla="*/ 2580640 w 3815080"/>
              <a:gd name="connsiteY3" fmla="*/ 290083 h 676163"/>
              <a:gd name="connsiteX4" fmla="*/ 3373120 w 3815080"/>
              <a:gd name="connsiteY4" fmla="*/ 20843 h 676163"/>
              <a:gd name="connsiteX5" fmla="*/ 3815080 w 3815080"/>
              <a:gd name="connsiteY5" fmla="*/ 615203 h 676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15080" h="676163">
                <a:moveTo>
                  <a:pt x="0" y="676163"/>
                </a:moveTo>
                <a:cubicBezTo>
                  <a:pt x="231986" y="348079"/>
                  <a:pt x="463973" y="19996"/>
                  <a:pt x="756920" y="523"/>
                </a:cubicBezTo>
                <a:cubicBezTo>
                  <a:pt x="1049867" y="-18950"/>
                  <a:pt x="1453727" y="511063"/>
                  <a:pt x="1757680" y="559323"/>
                </a:cubicBezTo>
                <a:cubicBezTo>
                  <a:pt x="2061633" y="607583"/>
                  <a:pt x="2580640" y="290083"/>
                  <a:pt x="2580640" y="290083"/>
                </a:cubicBezTo>
                <a:cubicBezTo>
                  <a:pt x="2849880" y="200336"/>
                  <a:pt x="3167380" y="-33344"/>
                  <a:pt x="3373120" y="20843"/>
                </a:cubicBezTo>
                <a:cubicBezTo>
                  <a:pt x="3578860" y="75030"/>
                  <a:pt x="3696970" y="345116"/>
                  <a:pt x="3815080" y="615203"/>
                </a:cubicBezTo>
              </a:path>
            </a:pathLst>
          </a:custGeom>
          <a:ln w="285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>
            <a:off x="453301" y="2841485"/>
            <a:ext cx="3928177" cy="1102704"/>
            <a:chOff x="853440" y="1356360"/>
            <a:chExt cx="2184400" cy="746760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" name="Freeform 3"/>
          <p:cNvSpPr/>
          <p:nvPr/>
        </p:nvSpPr>
        <p:spPr>
          <a:xfrm>
            <a:off x="482600" y="2887472"/>
            <a:ext cx="3754120" cy="1056716"/>
          </a:xfrm>
          <a:custGeom>
            <a:avLst/>
            <a:gdLst>
              <a:gd name="connsiteX0" fmla="*/ 0 w 3754120"/>
              <a:gd name="connsiteY0" fmla="*/ 1056716 h 1056716"/>
              <a:gd name="connsiteX1" fmla="*/ 259080 w 3754120"/>
              <a:gd name="connsiteY1" fmla="*/ 76 h 1056716"/>
              <a:gd name="connsiteX2" fmla="*/ 447040 w 3754120"/>
              <a:gd name="connsiteY2" fmla="*/ 995756 h 1056716"/>
              <a:gd name="connsiteX3" fmla="*/ 716280 w 3754120"/>
              <a:gd name="connsiteY3" fmla="*/ 30556 h 1056716"/>
              <a:gd name="connsiteX4" fmla="*/ 812800 w 3754120"/>
              <a:gd name="connsiteY4" fmla="*/ 960196 h 1056716"/>
              <a:gd name="connsiteX5" fmla="*/ 1112520 w 3754120"/>
              <a:gd name="connsiteY5" fmla="*/ 76276 h 1056716"/>
              <a:gd name="connsiteX6" fmla="*/ 1254760 w 3754120"/>
              <a:gd name="connsiteY6" fmla="*/ 970356 h 1056716"/>
              <a:gd name="connsiteX7" fmla="*/ 1432560 w 3754120"/>
              <a:gd name="connsiteY7" fmla="*/ 50876 h 1056716"/>
              <a:gd name="connsiteX8" fmla="*/ 1569720 w 3754120"/>
              <a:gd name="connsiteY8" fmla="*/ 995756 h 1056716"/>
              <a:gd name="connsiteX9" fmla="*/ 1818640 w 3754120"/>
              <a:gd name="connsiteY9" fmla="*/ 86436 h 1056716"/>
              <a:gd name="connsiteX10" fmla="*/ 1889760 w 3754120"/>
              <a:gd name="connsiteY10" fmla="*/ 1005916 h 1056716"/>
              <a:gd name="connsiteX11" fmla="*/ 2230120 w 3754120"/>
              <a:gd name="connsiteY11" fmla="*/ 81356 h 1056716"/>
              <a:gd name="connsiteX12" fmla="*/ 2433320 w 3754120"/>
              <a:gd name="connsiteY12" fmla="*/ 1000836 h 1056716"/>
              <a:gd name="connsiteX13" fmla="*/ 2580640 w 3754120"/>
              <a:gd name="connsiteY13" fmla="*/ 76276 h 1056716"/>
              <a:gd name="connsiteX14" fmla="*/ 2768600 w 3754120"/>
              <a:gd name="connsiteY14" fmla="*/ 965276 h 1056716"/>
              <a:gd name="connsiteX15" fmla="*/ 3053080 w 3754120"/>
              <a:gd name="connsiteY15" fmla="*/ 101676 h 1056716"/>
              <a:gd name="connsiteX16" fmla="*/ 3276600 w 3754120"/>
              <a:gd name="connsiteY16" fmla="*/ 965276 h 1056716"/>
              <a:gd name="connsiteX17" fmla="*/ 3535680 w 3754120"/>
              <a:gd name="connsiteY17" fmla="*/ 147396 h 1056716"/>
              <a:gd name="connsiteX18" fmla="*/ 3754120 w 3754120"/>
              <a:gd name="connsiteY18" fmla="*/ 985596 h 1056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754120" h="1056716">
                <a:moveTo>
                  <a:pt x="0" y="1056716"/>
                </a:moveTo>
                <a:cubicBezTo>
                  <a:pt x="92286" y="533476"/>
                  <a:pt x="184573" y="10236"/>
                  <a:pt x="259080" y="76"/>
                </a:cubicBezTo>
                <a:cubicBezTo>
                  <a:pt x="333587" y="-10084"/>
                  <a:pt x="370840" y="990676"/>
                  <a:pt x="447040" y="995756"/>
                </a:cubicBezTo>
                <a:cubicBezTo>
                  <a:pt x="523240" y="1000836"/>
                  <a:pt x="655320" y="36483"/>
                  <a:pt x="716280" y="30556"/>
                </a:cubicBezTo>
                <a:cubicBezTo>
                  <a:pt x="777240" y="24629"/>
                  <a:pt x="746760" y="952576"/>
                  <a:pt x="812800" y="960196"/>
                </a:cubicBezTo>
                <a:cubicBezTo>
                  <a:pt x="878840" y="967816"/>
                  <a:pt x="1038860" y="74583"/>
                  <a:pt x="1112520" y="76276"/>
                </a:cubicBezTo>
                <a:cubicBezTo>
                  <a:pt x="1186180" y="77969"/>
                  <a:pt x="1201420" y="974589"/>
                  <a:pt x="1254760" y="970356"/>
                </a:cubicBezTo>
                <a:cubicBezTo>
                  <a:pt x="1308100" y="966123"/>
                  <a:pt x="1380067" y="46643"/>
                  <a:pt x="1432560" y="50876"/>
                </a:cubicBezTo>
                <a:cubicBezTo>
                  <a:pt x="1485053" y="55109"/>
                  <a:pt x="1505373" y="989829"/>
                  <a:pt x="1569720" y="995756"/>
                </a:cubicBezTo>
                <a:cubicBezTo>
                  <a:pt x="1634067" y="1001683"/>
                  <a:pt x="1765300" y="84743"/>
                  <a:pt x="1818640" y="86436"/>
                </a:cubicBezTo>
                <a:cubicBezTo>
                  <a:pt x="1871980" y="88129"/>
                  <a:pt x="1821180" y="1006763"/>
                  <a:pt x="1889760" y="1005916"/>
                </a:cubicBezTo>
                <a:cubicBezTo>
                  <a:pt x="1958340" y="1005069"/>
                  <a:pt x="2139527" y="82203"/>
                  <a:pt x="2230120" y="81356"/>
                </a:cubicBezTo>
                <a:cubicBezTo>
                  <a:pt x="2320713" y="80509"/>
                  <a:pt x="2374900" y="1001683"/>
                  <a:pt x="2433320" y="1000836"/>
                </a:cubicBezTo>
                <a:cubicBezTo>
                  <a:pt x="2491740" y="999989"/>
                  <a:pt x="2524760" y="82203"/>
                  <a:pt x="2580640" y="76276"/>
                </a:cubicBezTo>
                <a:cubicBezTo>
                  <a:pt x="2636520" y="70349"/>
                  <a:pt x="2689860" y="961043"/>
                  <a:pt x="2768600" y="965276"/>
                </a:cubicBezTo>
                <a:cubicBezTo>
                  <a:pt x="2847340" y="969509"/>
                  <a:pt x="2968413" y="101676"/>
                  <a:pt x="3053080" y="101676"/>
                </a:cubicBezTo>
                <a:cubicBezTo>
                  <a:pt x="3137747" y="101676"/>
                  <a:pt x="3196167" y="957656"/>
                  <a:pt x="3276600" y="965276"/>
                </a:cubicBezTo>
                <a:cubicBezTo>
                  <a:pt x="3357033" y="972896"/>
                  <a:pt x="3456093" y="144009"/>
                  <a:pt x="3535680" y="147396"/>
                </a:cubicBezTo>
                <a:cubicBezTo>
                  <a:pt x="3615267" y="150783"/>
                  <a:pt x="3684693" y="568189"/>
                  <a:pt x="3754120" y="985596"/>
                </a:cubicBezTo>
              </a:path>
            </a:pathLst>
          </a:custGeom>
          <a:ln w="285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/>
          <p:cNvCxnSpPr/>
          <p:nvPr/>
        </p:nvCxnSpPr>
        <p:spPr>
          <a:xfrm>
            <a:off x="873760" y="107398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528320" y="107398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1234440" y="107398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1976120" y="107398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1595120" y="107398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2339340" y="1096154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3042920" y="10972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2697480" y="10972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3403600" y="10972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4145280" y="10972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3764280" y="10972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914400" y="28641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568960" y="28641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1275080" y="28641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2016760" y="28641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1635760" y="28641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2379980" y="2886346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3083560" y="2887472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2738120" y="2887472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3444240" y="2887472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4185920" y="2887472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3804920" y="2887472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1" name="Group 60"/>
          <p:cNvGrpSpPr/>
          <p:nvPr/>
        </p:nvGrpSpPr>
        <p:grpSpPr>
          <a:xfrm>
            <a:off x="4825526" y="972045"/>
            <a:ext cx="3928177" cy="1102704"/>
            <a:chOff x="853440" y="1356360"/>
            <a:chExt cx="2184400" cy="746760"/>
          </a:xfrm>
        </p:grpSpPr>
        <p:cxnSp>
          <p:nvCxnSpPr>
            <p:cNvPr id="62" name="Straight Connector 61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1" name="Freeform 80"/>
          <p:cNvSpPr/>
          <p:nvPr/>
        </p:nvSpPr>
        <p:spPr>
          <a:xfrm>
            <a:off x="4926013" y="1393631"/>
            <a:ext cx="3617912" cy="566932"/>
          </a:xfrm>
          <a:custGeom>
            <a:avLst/>
            <a:gdLst>
              <a:gd name="connsiteX0" fmla="*/ 0 w 3617912"/>
              <a:gd name="connsiteY0" fmla="*/ 566932 h 566932"/>
              <a:gd name="connsiteX1" fmla="*/ 344487 w 3617912"/>
              <a:gd name="connsiteY1" fmla="*/ 155769 h 566932"/>
              <a:gd name="connsiteX2" fmla="*/ 708025 w 3617912"/>
              <a:gd name="connsiteY2" fmla="*/ 194 h 566932"/>
              <a:gd name="connsiteX3" fmla="*/ 1069975 w 3617912"/>
              <a:gd name="connsiteY3" fmla="*/ 181169 h 566932"/>
              <a:gd name="connsiteX4" fmla="*/ 1438275 w 3617912"/>
              <a:gd name="connsiteY4" fmla="*/ 452632 h 566932"/>
              <a:gd name="connsiteX5" fmla="*/ 1804987 w 3617912"/>
              <a:gd name="connsiteY5" fmla="*/ 563757 h 566932"/>
              <a:gd name="connsiteX6" fmla="*/ 2170112 w 3617912"/>
              <a:gd name="connsiteY6" fmla="*/ 455807 h 566932"/>
              <a:gd name="connsiteX7" fmla="*/ 2513012 w 3617912"/>
              <a:gd name="connsiteY7" fmla="*/ 289119 h 566932"/>
              <a:gd name="connsiteX8" fmla="*/ 2886075 w 3617912"/>
              <a:gd name="connsiteY8" fmla="*/ 120844 h 566932"/>
              <a:gd name="connsiteX9" fmla="*/ 3236912 w 3617912"/>
              <a:gd name="connsiteY9" fmla="*/ 12894 h 566932"/>
              <a:gd name="connsiteX10" fmla="*/ 3617912 w 3617912"/>
              <a:gd name="connsiteY10" fmla="*/ 346269 h 566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7912" h="566932">
                <a:moveTo>
                  <a:pt x="0" y="566932"/>
                </a:moveTo>
                <a:cubicBezTo>
                  <a:pt x="113241" y="408578"/>
                  <a:pt x="226483" y="250225"/>
                  <a:pt x="344487" y="155769"/>
                </a:cubicBezTo>
                <a:cubicBezTo>
                  <a:pt x="462491" y="61313"/>
                  <a:pt x="587110" y="-4039"/>
                  <a:pt x="708025" y="194"/>
                </a:cubicBezTo>
                <a:cubicBezTo>
                  <a:pt x="828940" y="4427"/>
                  <a:pt x="948267" y="105763"/>
                  <a:pt x="1069975" y="181169"/>
                </a:cubicBezTo>
                <a:cubicBezTo>
                  <a:pt x="1191683" y="256575"/>
                  <a:pt x="1315773" y="388867"/>
                  <a:pt x="1438275" y="452632"/>
                </a:cubicBezTo>
                <a:cubicBezTo>
                  <a:pt x="1560777" y="516397"/>
                  <a:pt x="1683014" y="563228"/>
                  <a:pt x="1804987" y="563757"/>
                </a:cubicBezTo>
                <a:cubicBezTo>
                  <a:pt x="1926960" y="564286"/>
                  <a:pt x="2052108" y="501580"/>
                  <a:pt x="2170112" y="455807"/>
                </a:cubicBezTo>
                <a:cubicBezTo>
                  <a:pt x="2288116" y="410034"/>
                  <a:pt x="2393685" y="344946"/>
                  <a:pt x="2513012" y="289119"/>
                </a:cubicBezTo>
                <a:cubicBezTo>
                  <a:pt x="2632339" y="233292"/>
                  <a:pt x="2765425" y="166881"/>
                  <a:pt x="2886075" y="120844"/>
                </a:cubicBezTo>
                <a:cubicBezTo>
                  <a:pt x="3006725" y="74807"/>
                  <a:pt x="3114939" y="-24677"/>
                  <a:pt x="3236912" y="12894"/>
                </a:cubicBezTo>
                <a:cubicBezTo>
                  <a:pt x="3358885" y="50465"/>
                  <a:pt x="3488398" y="198367"/>
                  <a:pt x="3617912" y="346269"/>
                </a:cubicBezTo>
              </a:path>
            </a:pathLst>
          </a:custGeom>
          <a:ln w="381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074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Resolution – temporal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430463" y="972045"/>
            <a:ext cx="3928177" cy="1102704"/>
            <a:chOff x="853440" y="1356360"/>
            <a:chExt cx="2184400" cy="746760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" name="Freeform 2"/>
          <p:cNvSpPr/>
          <p:nvPr/>
        </p:nvSpPr>
        <p:spPr>
          <a:xfrm>
            <a:off x="452120" y="1393505"/>
            <a:ext cx="3815080" cy="676163"/>
          </a:xfrm>
          <a:custGeom>
            <a:avLst/>
            <a:gdLst>
              <a:gd name="connsiteX0" fmla="*/ 0 w 3815080"/>
              <a:gd name="connsiteY0" fmla="*/ 676163 h 676163"/>
              <a:gd name="connsiteX1" fmla="*/ 756920 w 3815080"/>
              <a:gd name="connsiteY1" fmla="*/ 523 h 676163"/>
              <a:gd name="connsiteX2" fmla="*/ 1757680 w 3815080"/>
              <a:gd name="connsiteY2" fmla="*/ 559323 h 676163"/>
              <a:gd name="connsiteX3" fmla="*/ 2580640 w 3815080"/>
              <a:gd name="connsiteY3" fmla="*/ 290083 h 676163"/>
              <a:gd name="connsiteX4" fmla="*/ 3373120 w 3815080"/>
              <a:gd name="connsiteY4" fmla="*/ 20843 h 676163"/>
              <a:gd name="connsiteX5" fmla="*/ 3815080 w 3815080"/>
              <a:gd name="connsiteY5" fmla="*/ 615203 h 676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15080" h="676163">
                <a:moveTo>
                  <a:pt x="0" y="676163"/>
                </a:moveTo>
                <a:cubicBezTo>
                  <a:pt x="231986" y="348079"/>
                  <a:pt x="463973" y="19996"/>
                  <a:pt x="756920" y="523"/>
                </a:cubicBezTo>
                <a:cubicBezTo>
                  <a:pt x="1049867" y="-18950"/>
                  <a:pt x="1453727" y="511063"/>
                  <a:pt x="1757680" y="559323"/>
                </a:cubicBezTo>
                <a:cubicBezTo>
                  <a:pt x="2061633" y="607583"/>
                  <a:pt x="2580640" y="290083"/>
                  <a:pt x="2580640" y="290083"/>
                </a:cubicBezTo>
                <a:cubicBezTo>
                  <a:pt x="2849880" y="200336"/>
                  <a:pt x="3167380" y="-33344"/>
                  <a:pt x="3373120" y="20843"/>
                </a:cubicBezTo>
                <a:cubicBezTo>
                  <a:pt x="3578860" y="75030"/>
                  <a:pt x="3696970" y="345116"/>
                  <a:pt x="3815080" y="615203"/>
                </a:cubicBezTo>
              </a:path>
            </a:pathLst>
          </a:custGeom>
          <a:ln w="285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>
            <a:off x="453301" y="2841485"/>
            <a:ext cx="3928177" cy="1102704"/>
            <a:chOff x="853440" y="1356360"/>
            <a:chExt cx="2184400" cy="746760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" name="Freeform 3"/>
          <p:cNvSpPr/>
          <p:nvPr/>
        </p:nvSpPr>
        <p:spPr>
          <a:xfrm>
            <a:off x="482600" y="2887472"/>
            <a:ext cx="3754120" cy="1056716"/>
          </a:xfrm>
          <a:custGeom>
            <a:avLst/>
            <a:gdLst>
              <a:gd name="connsiteX0" fmla="*/ 0 w 3754120"/>
              <a:gd name="connsiteY0" fmla="*/ 1056716 h 1056716"/>
              <a:gd name="connsiteX1" fmla="*/ 259080 w 3754120"/>
              <a:gd name="connsiteY1" fmla="*/ 76 h 1056716"/>
              <a:gd name="connsiteX2" fmla="*/ 447040 w 3754120"/>
              <a:gd name="connsiteY2" fmla="*/ 995756 h 1056716"/>
              <a:gd name="connsiteX3" fmla="*/ 716280 w 3754120"/>
              <a:gd name="connsiteY3" fmla="*/ 30556 h 1056716"/>
              <a:gd name="connsiteX4" fmla="*/ 812800 w 3754120"/>
              <a:gd name="connsiteY4" fmla="*/ 960196 h 1056716"/>
              <a:gd name="connsiteX5" fmla="*/ 1112520 w 3754120"/>
              <a:gd name="connsiteY5" fmla="*/ 76276 h 1056716"/>
              <a:gd name="connsiteX6" fmla="*/ 1254760 w 3754120"/>
              <a:gd name="connsiteY6" fmla="*/ 970356 h 1056716"/>
              <a:gd name="connsiteX7" fmla="*/ 1432560 w 3754120"/>
              <a:gd name="connsiteY7" fmla="*/ 50876 h 1056716"/>
              <a:gd name="connsiteX8" fmla="*/ 1569720 w 3754120"/>
              <a:gd name="connsiteY8" fmla="*/ 995756 h 1056716"/>
              <a:gd name="connsiteX9" fmla="*/ 1818640 w 3754120"/>
              <a:gd name="connsiteY9" fmla="*/ 86436 h 1056716"/>
              <a:gd name="connsiteX10" fmla="*/ 1889760 w 3754120"/>
              <a:gd name="connsiteY10" fmla="*/ 1005916 h 1056716"/>
              <a:gd name="connsiteX11" fmla="*/ 2230120 w 3754120"/>
              <a:gd name="connsiteY11" fmla="*/ 81356 h 1056716"/>
              <a:gd name="connsiteX12" fmla="*/ 2433320 w 3754120"/>
              <a:gd name="connsiteY12" fmla="*/ 1000836 h 1056716"/>
              <a:gd name="connsiteX13" fmla="*/ 2580640 w 3754120"/>
              <a:gd name="connsiteY13" fmla="*/ 76276 h 1056716"/>
              <a:gd name="connsiteX14" fmla="*/ 2768600 w 3754120"/>
              <a:gd name="connsiteY14" fmla="*/ 965276 h 1056716"/>
              <a:gd name="connsiteX15" fmla="*/ 3053080 w 3754120"/>
              <a:gd name="connsiteY15" fmla="*/ 101676 h 1056716"/>
              <a:gd name="connsiteX16" fmla="*/ 3276600 w 3754120"/>
              <a:gd name="connsiteY16" fmla="*/ 965276 h 1056716"/>
              <a:gd name="connsiteX17" fmla="*/ 3535680 w 3754120"/>
              <a:gd name="connsiteY17" fmla="*/ 147396 h 1056716"/>
              <a:gd name="connsiteX18" fmla="*/ 3754120 w 3754120"/>
              <a:gd name="connsiteY18" fmla="*/ 985596 h 1056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754120" h="1056716">
                <a:moveTo>
                  <a:pt x="0" y="1056716"/>
                </a:moveTo>
                <a:cubicBezTo>
                  <a:pt x="92286" y="533476"/>
                  <a:pt x="184573" y="10236"/>
                  <a:pt x="259080" y="76"/>
                </a:cubicBezTo>
                <a:cubicBezTo>
                  <a:pt x="333587" y="-10084"/>
                  <a:pt x="370840" y="990676"/>
                  <a:pt x="447040" y="995756"/>
                </a:cubicBezTo>
                <a:cubicBezTo>
                  <a:pt x="523240" y="1000836"/>
                  <a:pt x="655320" y="36483"/>
                  <a:pt x="716280" y="30556"/>
                </a:cubicBezTo>
                <a:cubicBezTo>
                  <a:pt x="777240" y="24629"/>
                  <a:pt x="746760" y="952576"/>
                  <a:pt x="812800" y="960196"/>
                </a:cubicBezTo>
                <a:cubicBezTo>
                  <a:pt x="878840" y="967816"/>
                  <a:pt x="1038860" y="74583"/>
                  <a:pt x="1112520" y="76276"/>
                </a:cubicBezTo>
                <a:cubicBezTo>
                  <a:pt x="1186180" y="77969"/>
                  <a:pt x="1201420" y="974589"/>
                  <a:pt x="1254760" y="970356"/>
                </a:cubicBezTo>
                <a:cubicBezTo>
                  <a:pt x="1308100" y="966123"/>
                  <a:pt x="1380067" y="46643"/>
                  <a:pt x="1432560" y="50876"/>
                </a:cubicBezTo>
                <a:cubicBezTo>
                  <a:pt x="1485053" y="55109"/>
                  <a:pt x="1505373" y="989829"/>
                  <a:pt x="1569720" y="995756"/>
                </a:cubicBezTo>
                <a:cubicBezTo>
                  <a:pt x="1634067" y="1001683"/>
                  <a:pt x="1765300" y="84743"/>
                  <a:pt x="1818640" y="86436"/>
                </a:cubicBezTo>
                <a:cubicBezTo>
                  <a:pt x="1871980" y="88129"/>
                  <a:pt x="1821180" y="1006763"/>
                  <a:pt x="1889760" y="1005916"/>
                </a:cubicBezTo>
                <a:cubicBezTo>
                  <a:pt x="1958340" y="1005069"/>
                  <a:pt x="2139527" y="82203"/>
                  <a:pt x="2230120" y="81356"/>
                </a:cubicBezTo>
                <a:cubicBezTo>
                  <a:pt x="2320713" y="80509"/>
                  <a:pt x="2374900" y="1001683"/>
                  <a:pt x="2433320" y="1000836"/>
                </a:cubicBezTo>
                <a:cubicBezTo>
                  <a:pt x="2491740" y="999989"/>
                  <a:pt x="2524760" y="82203"/>
                  <a:pt x="2580640" y="76276"/>
                </a:cubicBezTo>
                <a:cubicBezTo>
                  <a:pt x="2636520" y="70349"/>
                  <a:pt x="2689860" y="961043"/>
                  <a:pt x="2768600" y="965276"/>
                </a:cubicBezTo>
                <a:cubicBezTo>
                  <a:pt x="2847340" y="969509"/>
                  <a:pt x="2968413" y="101676"/>
                  <a:pt x="3053080" y="101676"/>
                </a:cubicBezTo>
                <a:cubicBezTo>
                  <a:pt x="3137747" y="101676"/>
                  <a:pt x="3196167" y="957656"/>
                  <a:pt x="3276600" y="965276"/>
                </a:cubicBezTo>
                <a:cubicBezTo>
                  <a:pt x="3357033" y="972896"/>
                  <a:pt x="3456093" y="144009"/>
                  <a:pt x="3535680" y="147396"/>
                </a:cubicBezTo>
                <a:cubicBezTo>
                  <a:pt x="3615267" y="150783"/>
                  <a:pt x="3684693" y="568189"/>
                  <a:pt x="3754120" y="985596"/>
                </a:cubicBezTo>
              </a:path>
            </a:pathLst>
          </a:custGeom>
          <a:ln w="285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/>
          <p:cNvCxnSpPr/>
          <p:nvPr/>
        </p:nvCxnSpPr>
        <p:spPr>
          <a:xfrm>
            <a:off x="873760" y="107398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528320" y="107398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1234440" y="107398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1976120" y="107398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1595120" y="107398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2339340" y="1096154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3042920" y="10972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2697480" y="10972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3403600" y="10972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4145280" y="10972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3764280" y="10972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914400" y="28641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568960" y="28641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1275080" y="28641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2016760" y="28641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1635760" y="28641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2379980" y="2886346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3083560" y="2887472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2738120" y="2887472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3444240" y="2887472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4185920" y="2887472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3804920" y="2887472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1" name="Group 60"/>
          <p:cNvGrpSpPr/>
          <p:nvPr/>
        </p:nvGrpSpPr>
        <p:grpSpPr>
          <a:xfrm>
            <a:off x="4825526" y="972045"/>
            <a:ext cx="3928177" cy="1102704"/>
            <a:chOff x="853440" y="1356360"/>
            <a:chExt cx="2184400" cy="746760"/>
          </a:xfrm>
        </p:grpSpPr>
        <p:cxnSp>
          <p:nvCxnSpPr>
            <p:cNvPr id="62" name="Straight Connector 61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1" name="Freeform 80"/>
          <p:cNvSpPr/>
          <p:nvPr/>
        </p:nvSpPr>
        <p:spPr>
          <a:xfrm>
            <a:off x="4926013" y="1393631"/>
            <a:ext cx="3617912" cy="566932"/>
          </a:xfrm>
          <a:custGeom>
            <a:avLst/>
            <a:gdLst>
              <a:gd name="connsiteX0" fmla="*/ 0 w 3617912"/>
              <a:gd name="connsiteY0" fmla="*/ 566932 h 566932"/>
              <a:gd name="connsiteX1" fmla="*/ 344487 w 3617912"/>
              <a:gd name="connsiteY1" fmla="*/ 155769 h 566932"/>
              <a:gd name="connsiteX2" fmla="*/ 708025 w 3617912"/>
              <a:gd name="connsiteY2" fmla="*/ 194 h 566932"/>
              <a:gd name="connsiteX3" fmla="*/ 1069975 w 3617912"/>
              <a:gd name="connsiteY3" fmla="*/ 181169 h 566932"/>
              <a:gd name="connsiteX4" fmla="*/ 1438275 w 3617912"/>
              <a:gd name="connsiteY4" fmla="*/ 452632 h 566932"/>
              <a:gd name="connsiteX5" fmla="*/ 1804987 w 3617912"/>
              <a:gd name="connsiteY5" fmla="*/ 563757 h 566932"/>
              <a:gd name="connsiteX6" fmla="*/ 2170112 w 3617912"/>
              <a:gd name="connsiteY6" fmla="*/ 455807 h 566932"/>
              <a:gd name="connsiteX7" fmla="*/ 2513012 w 3617912"/>
              <a:gd name="connsiteY7" fmla="*/ 289119 h 566932"/>
              <a:gd name="connsiteX8" fmla="*/ 2886075 w 3617912"/>
              <a:gd name="connsiteY8" fmla="*/ 120844 h 566932"/>
              <a:gd name="connsiteX9" fmla="*/ 3236912 w 3617912"/>
              <a:gd name="connsiteY9" fmla="*/ 12894 h 566932"/>
              <a:gd name="connsiteX10" fmla="*/ 3617912 w 3617912"/>
              <a:gd name="connsiteY10" fmla="*/ 346269 h 566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7912" h="566932">
                <a:moveTo>
                  <a:pt x="0" y="566932"/>
                </a:moveTo>
                <a:cubicBezTo>
                  <a:pt x="113241" y="408578"/>
                  <a:pt x="226483" y="250225"/>
                  <a:pt x="344487" y="155769"/>
                </a:cubicBezTo>
                <a:cubicBezTo>
                  <a:pt x="462491" y="61313"/>
                  <a:pt x="587110" y="-4039"/>
                  <a:pt x="708025" y="194"/>
                </a:cubicBezTo>
                <a:cubicBezTo>
                  <a:pt x="828940" y="4427"/>
                  <a:pt x="948267" y="105763"/>
                  <a:pt x="1069975" y="181169"/>
                </a:cubicBezTo>
                <a:cubicBezTo>
                  <a:pt x="1191683" y="256575"/>
                  <a:pt x="1315773" y="388867"/>
                  <a:pt x="1438275" y="452632"/>
                </a:cubicBezTo>
                <a:cubicBezTo>
                  <a:pt x="1560777" y="516397"/>
                  <a:pt x="1683014" y="563228"/>
                  <a:pt x="1804987" y="563757"/>
                </a:cubicBezTo>
                <a:cubicBezTo>
                  <a:pt x="1926960" y="564286"/>
                  <a:pt x="2052108" y="501580"/>
                  <a:pt x="2170112" y="455807"/>
                </a:cubicBezTo>
                <a:cubicBezTo>
                  <a:pt x="2288116" y="410034"/>
                  <a:pt x="2393685" y="344946"/>
                  <a:pt x="2513012" y="289119"/>
                </a:cubicBezTo>
                <a:cubicBezTo>
                  <a:pt x="2632339" y="233292"/>
                  <a:pt x="2765425" y="166881"/>
                  <a:pt x="2886075" y="120844"/>
                </a:cubicBezTo>
                <a:cubicBezTo>
                  <a:pt x="3006725" y="74807"/>
                  <a:pt x="3114939" y="-24677"/>
                  <a:pt x="3236912" y="12894"/>
                </a:cubicBezTo>
                <a:cubicBezTo>
                  <a:pt x="3358885" y="50465"/>
                  <a:pt x="3488398" y="198367"/>
                  <a:pt x="3617912" y="346269"/>
                </a:cubicBezTo>
              </a:path>
            </a:pathLst>
          </a:custGeom>
          <a:ln w="381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4" name="Group 43"/>
          <p:cNvGrpSpPr/>
          <p:nvPr/>
        </p:nvGrpSpPr>
        <p:grpSpPr>
          <a:xfrm>
            <a:off x="4837318" y="2841485"/>
            <a:ext cx="3928177" cy="1102704"/>
            <a:chOff x="853440" y="1356360"/>
            <a:chExt cx="2184400" cy="746760"/>
          </a:xfrm>
        </p:grpSpPr>
        <p:cxnSp>
          <p:nvCxnSpPr>
            <p:cNvPr id="45" name="Straight Connector 44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7" name="Freeform 46"/>
          <p:cNvSpPr/>
          <p:nvPr/>
        </p:nvSpPr>
        <p:spPr>
          <a:xfrm>
            <a:off x="4949825" y="2917386"/>
            <a:ext cx="3622675" cy="1029329"/>
          </a:xfrm>
          <a:custGeom>
            <a:avLst/>
            <a:gdLst>
              <a:gd name="connsiteX0" fmla="*/ 0 w 3622675"/>
              <a:gd name="connsiteY0" fmla="*/ 551302 h 1029329"/>
              <a:gd name="connsiteX1" fmla="*/ 342900 w 3622675"/>
              <a:gd name="connsiteY1" fmla="*/ 965639 h 1029329"/>
              <a:gd name="connsiteX2" fmla="*/ 709613 w 3622675"/>
              <a:gd name="connsiteY2" fmla="*/ 892614 h 1029329"/>
              <a:gd name="connsiteX3" fmla="*/ 1069975 w 3622675"/>
              <a:gd name="connsiteY3" fmla="*/ 130614 h 1029329"/>
              <a:gd name="connsiteX4" fmla="*/ 1444625 w 3622675"/>
              <a:gd name="connsiteY4" fmla="*/ 868802 h 1029329"/>
              <a:gd name="connsiteX5" fmla="*/ 1817688 w 3622675"/>
              <a:gd name="connsiteY5" fmla="*/ 964052 h 1029329"/>
              <a:gd name="connsiteX6" fmla="*/ 2170113 w 3622675"/>
              <a:gd name="connsiteY6" fmla="*/ 71877 h 1029329"/>
              <a:gd name="connsiteX7" fmla="*/ 2519363 w 3622675"/>
              <a:gd name="connsiteY7" fmla="*/ 81402 h 1029329"/>
              <a:gd name="connsiteX8" fmla="*/ 2874963 w 3622675"/>
              <a:gd name="connsiteY8" fmla="*/ 303652 h 1029329"/>
              <a:gd name="connsiteX9" fmla="*/ 3241675 w 3622675"/>
              <a:gd name="connsiteY9" fmla="*/ 862452 h 1029329"/>
              <a:gd name="connsiteX10" fmla="*/ 3622675 w 3622675"/>
              <a:gd name="connsiteY10" fmla="*/ 640202 h 1029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22675" h="1029329">
                <a:moveTo>
                  <a:pt x="0" y="551302"/>
                </a:moveTo>
                <a:cubicBezTo>
                  <a:pt x="112315" y="730028"/>
                  <a:pt x="224631" y="908754"/>
                  <a:pt x="342900" y="965639"/>
                </a:cubicBezTo>
                <a:cubicBezTo>
                  <a:pt x="461169" y="1022524"/>
                  <a:pt x="588434" y="1031785"/>
                  <a:pt x="709613" y="892614"/>
                </a:cubicBezTo>
                <a:cubicBezTo>
                  <a:pt x="830792" y="753443"/>
                  <a:pt x="947473" y="134583"/>
                  <a:pt x="1069975" y="130614"/>
                </a:cubicBezTo>
                <a:cubicBezTo>
                  <a:pt x="1192477" y="126645"/>
                  <a:pt x="1320006" y="729896"/>
                  <a:pt x="1444625" y="868802"/>
                </a:cubicBezTo>
                <a:cubicBezTo>
                  <a:pt x="1569244" y="1007708"/>
                  <a:pt x="1696773" y="1096873"/>
                  <a:pt x="1817688" y="964052"/>
                </a:cubicBezTo>
                <a:cubicBezTo>
                  <a:pt x="1938603" y="831231"/>
                  <a:pt x="2053167" y="218985"/>
                  <a:pt x="2170113" y="71877"/>
                </a:cubicBezTo>
                <a:cubicBezTo>
                  <a:pt x="2287059" y="-75231"/>
                  <a:pt x="2401888" y="42773"/>
                  <a:pt x="2519363" y="81402"/>
                </a:cubicBezTo>
                <a:cubicBezTo>
                  <a:pt x="2636838" y="120031"/>
                  <a:pt x="2754578" y="173477"/>
                  <a:pt x="2874963" y="303652"/>
                </a:cubicBezTo>
                <a:cubicBezTo>
                  <a:pt x="2995348" y="433827"/>
                  <a:pt x="3117056" y="806360"/>
                  <a:pt x="3241675" y="862452"/>
                </a:cubicBezTo>
                <a:cubicBezTo>
                  <a:pt x="3366294" y="918544"/>
                  <a:pt x="3494484" y="779373"/>
                  <a:pt x="3622675" y="640202"/>
                </a:cubicBezTo>
              </a:path>
            </a:pathLst>
          </a:cu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Freeform 47"/>
          <p:cNvSpPr/>
          <p:nvPr/>
        </p:nvSpPr>
        <p:spPr>
          <a:xfrm>
            <a:off x="4953000" y="2862061"/>
            <a:ext cx="3619500" cy="1061552"/>
          </a:xfrm>
          <a:custGeom>
            <a:avLst/>
            <a:gdLst>
              <a:gd name="connsiteX0" fmla="*/ 0 w 3619500"/>
              <a:gd name="connsiteY0" fmla="*/ 551733 h 1061552"/>
              <a:gd name="connsiteX1" fmla="*/ 342900 w 3619500"/>
              <a:gd name="connsiteY1" fmla="*/ 960250 h 1061552"/>
              <a:gd name="connsiteX2" fmla="*/ 723900 w 3619500"/>
              <a:gd name="connsiteY2" fmla="*/ 924267 h 1061552"/>
              <a:gd name="connsiteX3" fmla="*/ 1056217 w 3619500"/>
              <a:gd name="connsiteY3" fmla="*/ 149567 h 1061552"/>
              <a:gd name="connsiteX4" fmla="*/ 1443567 w 3619500"/>
              <a:gd name="connsiteY4" fmla="*/ 943317 h 1061552"/>
              <a:gd name="connsiteX5" fmla="*/ 1799167 w 3619500"/>
              <a:gd name="connsiteY5" fmla="*/ 966600 h 1061552"/>
              <a:gd name="connsiteX6" fmla="*/ 2165350 w 3619500"/>
              <a:gd name="connsiteY6" fmla="*/ 71250 h 1061552"/>
              <a:gd name="connsiteX7" fmla="*/ 2514600 w 3619500"/>
              <a:gd name="connsiteY7" fmla="*/ 86067 h 1061552"/>
              <a:gd name="connsiteX8" fmla="*/ 2878667 w 3619500"/>
              <a:gd name="connsiteY8" fmla="*/ 329483 h 1061552"/>
              <a:gd name="connsiteX9" fmla="*/ 3217333 w 3619500"/>
              <a:gd name="connsiteY9" fmla="*/ 892517 h 1061552"/>
              <a:gd name="connsiteX10" fmla="*/ 3619500 w 3619500"/>
              <a:gd name="connsiteY10" fmla="*/ 663917 h 1061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9500" h="1061552">
                <a:moveTo>
                  <a:pt x="0" y="551733"/>
                </a:moveTo>
                <a:cubicBezTo>
                  <a:pt x="111125" y="724947"/>
                  <a:pt x="222250" y="898161"/>
                  <a:pt x="342900" y="960250"/>
                </a:cubicBezTo>
                <a:cubicBezTo>
                  <a:pt x="463550" y="1022339"/>
                  <a:pt x="605014" y="1059381"/>
                  <a:pt x="723900" y="924267"/>
                </a:cubicBezTo>
                <a:cubicBezTo>
                  <a:pt x="842786" y="789153"/>
                  <a:pt x="936273" y="146392"/>
                  <a:pt x="1056217" y="149567"/>
                </a:cubicBezTo>
                <a:cubicBezTo>
                  <a:pt x="1176161" y="152742"/>
                  <a:pt x="1319742" y="807145"/>
                  <a:pt x="1443567" y="943317"/>
                </a:cubicBezTo>
                <a:cubicBezTo>
                  <a:pt x="1567392" y="1079489"/>
                  <a:pt x="1678870" y="1111944"/>
                  <a:pt x="1799167" y="966600"/>
                </a:cubicBezTo>
                <a:cubicBezTo>
                  <a:pt x="1919464" y="821256"/>
                  <a:pt x="2046111" y="218005"/>
                  <a:pt x="2165350" y="71250"/>
                </a:cubicBezTo>
                <a:cubicBezTo>
                  <a:pt x="2284589" y="-75505"/>
                  <a:pt x="2395714" y="43028"/>
                  <a:pt x="2514600" y="86067"/>
                </a:cubicBezTo>
                <a:cubicBezTo>
                  <a:pt x="2633486" y="129106"/>
                  <a:pt x="2761545" y="195075"/>
                  <a:pt x="2878667" y="329483"/>
                </a:cubicBezTo>
                <a:cubicBezTo>
                  <a:pt x="2995789" y="463891"/>
                  <a:pt x="3093861" y="836778"/>
                  <a:pt x="3217333" y="892517"/>
                </a:cubicBezTo>
                <a:cubicBezTo>
                  <a:pt x="3340805" y="948256"/>
                  <a:pt x="3480152" y="806086"/>
                  <a:pt x="3619500" y="663917"/>
                </a:cubicBezTo>
              </a:path>
            </a:pathLst>
          </a:custGeom>
          <a:ln w="285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22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Resolution – temporal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430463" y="972045"/>
            <a:ext cx="3928177" cy="1102704"/>
            <a:chOff x="853440" y="1356360"/>
            <a:chExt cx="2184400" cy="746760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" name="Freeform 2"/>
          <p:cNvSpPr/>
          <p:nvPr/>
        </p:nvSpPr>
        <p:spPr>
          <a:xfrm>
            <a:off x="452120" y="1393505"/>
            <a:ext cx="3815080" cy="676163"/>
          </a:xfrm>
          <a:custGeom>
            <a:avLst/>
            <a:gdLst>
              <a:gd name="connsiteX0" fmla="*/ 0 w 3815080"/>
              <a:gd name="connsiteY0" fmla="*/ 676163 h 676163"/>
              <a:gd name="connsiteX1" fmla="*/ 756920 w 3815080"/>
              <a:gd name="connsiteY1" fmla="*/ 523 h 676163"/>
              <a:gd name="connsiteX2" fmla="*/ 1757680 w 3815080"/>
              <a:gd name="connsiteY2" fmla="*/ 559323 h 676163"/>
              <a:gd name="connsiteX3" fmla="*/ 2580640 w 3815080"/>
              <a:gd name="connsiteY3" fmla="*/ 290083 h 676163"/>
              <a:gd name="connsiteX4" fmla="*/ 3373120 w 3815080"/>
              <a:gd name="connsiteY4" fmla="*/ 20843 h 676163"/>
              <a:gd name="connsiteX5" fmla="*/ 3815080 w 3815080"/>
              <a:gd name="connsiteY5" fmla="*/ 615203 h 676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15080" h="676163">
                <a:moveTo>
                  <a:pt x="0" y="676163"/>
                </a:moveTo>
                <a:cubicBezTo>
                  <a:pt x="231986" y="348079"/>
                  <a:pt x="463973" y="19996"/>
                  <a:pt x="756920" y="523"/>
                </a:cubicBezTo>
                <a:cubicBezTo>
                  <a:pt x="1049867" y="-18950"/>
                  <a:pt x="1453727" y="511063"/>
                  <a:pt x="1757680" y="559323"/>
                </a:cubicBezTo>
                <a:cubicBezTo>
                  <a:pt x="2061633" y="607583"/>
                  <a:pt x="2580640" y="290083"/>
                  <a:pt x="2580640" y="290083"/>
                </a:cubicBezTo>
                <a:cubicBezTo>
                  <a:pt x="2849880" y="200336"/>
                  <a:pt x="3167380" y="-33344"/>
                  <a:pt x="3373120" y="20843"/>
                </a:cubicBezTo>
                <a:cubicBezTo>
                  <a:pt x="3578860" y="75030"/>
                  <a:pt x="3696970" y="345116"/>
                  <a:pt x="3815080" y="615203"/>
                </a:cubicBezTo>
              </a:path>
            </a:pathLst>
          </a:custGeom>
          <a:ln w="285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>
            <a:off x="453301" y="2841485"/>
            <a:ext cx="3928177" cy="1102704"/>
            <a:chOff x="853440" y="1356360"/>
            <a:chExt cx="2184400" cy="746760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" name="Freeform 3"/>
          <p:cNvSpPr/>
          <p:nvPr/>
        </p:nvSpPr>
        <p:spPr>
          <a:xfrm>
            <a:off x="482600" y="2887472"/>
            <a:ext cx="3754120" cy="1056716"/>
          </a:xfrm>
          <a:custGeom>
            <a:avLst/>
            <a:gdLst>
              <a:gd name="connsiteX0" fmla="*/ 0 w 3754120"/>
              <a:gd name="connsiteY0" fmla="*/ 1056716 h 1056716"/>
              <a:gd name="connsiteX1" fmla="*/ 259080 w 3754120"/>
              <a:gd name="connsiteY1" fmla="*/ 76 h 1056716"/>
              <a:gd name="connsiteX2" fmla="*/ 447040 w 3754120"/>
              <a:gd name="connsiteY2" fmla="*/ 995756 h 1056716"/>
              <a:gd name="connsiteX3" fmla="*/ 716280 w 3754120"/>
              <a:gd name="connsiteY3" fmla="*/ 30556 h 1056716"/>
              <a:gd name="connsiteX4" fmla="*/ 812800 w 3754120"/>
              <a:gd name="connsiteY4" fmla="*/ 960196 h 1056716"/>
              <a:gd name="connsiteX5" fmla="*/ 1112520 w 3754120"/>
              <a:gd name="connsiteY5" fmla="*/ 76276 h 1056716"/>
              <a:gd name="connsiteX6" fmla="*/ 1254760 w 3754120"/>
              <a:gd name="connsiteY6" fmla="*/ 970356 h 1056716"/>
              <a:gd name="connsiteX7" fmla="*/ 1432560 w 3754120"/>
              <a:gd name="connsiteY7" fmla="*/ 50876 h 1056716"/>
              <a:gd name="connsiteX8" fmla="*/ 1569720 w 3754120"/>
              <a:gd name="connsiteY8" fmla="*/ 995756 h 1056716"/>
              <a:gd name="connsiteX9" fmla="*/ 1818640 w 3754120"/>
              <a:gd name="connsiteY9" fmla="*/ 86436 h 1056716"/>
              <a:gd name="connsiteX10" fmla="*/ 1889760 w 3754120"/>
              <a:gd name="connsiteY10" fmla="*/ 1005916 h 1056716"/>
              <a:gd name="connsiteX11" fmla="*/ 2230120 w 3754120"/>
              <a:gd name="connsiteY11" fmla="*/ 81356 h 1056716"/>
              <a:gd name="connsiteX12" fmla="*/ 2433320 w 3754120"/>
              <a:gd name="connsiteY12" fmla="*/ 1000836 h 1056716"/>
              <a:gd name="connsiteX13" fmla="*/ 2580640 w 3754120"/>
              <a:gd name="connsiteY13" fmla="*/ 76276 h 1056716"/>
              <a:gd name="connsiteX14" fmla="*/ 2768600 w 3754120"/>
              <a:gd name="connsiteY14" fmla="*/ 965276 h 1056716"/>
              <a:gd name="connsiteX15" fmla="*/ 3053080 w 3754120"/>
              <a:gd name="connsiteY15" fmla="*/ 101676 h 1056716"/>
              <a:gd name="connsiteX16" fmla="*/ 3276600 w 3754120"/>
              <a:gd name="connsiteY16" fmla="*/ 965276 h 1056716"/>
              <a:gd name="connsiteX17" fmla="*/ 3535680 w 3754120"/>
              <a:gd name="connsiteY17" fmla="*/ 147396 h 1056716"/>
              <a:gd name="connsiteX18" fmla="*/ 3754120 w 3754120"/>
              <a:gd name="connsiteY18" fmla="*/ 985596 h 1056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754120" h="1056716">
                <a:moveTo>
                  <a:pt x="0" y="1056716"/>
                </a:moveTo>
                <a:cubicBezTo>
                  <a:pt x="92286" y="533476"/>
                  <a:pt x="184573" y="10236"/>
                  <a:pt x="259080" y="76"/>
                </a:cubicBezTo>
                <a:cubicBezTo>
                  <a:pt x="333587" y="-10084"/>
                  <a:pt x="370840" y="990676"/>
                  <a:pt x="447040" y="995756"/>
                </a:cubicBezTo>
                <a:cubicBezTo>
                  <a:pt x="523240" y="1000836"/>
                  <a:pt x="655320" y="36483"/>
                  <a:pt x="716280" y="30556"/>
                </a:cubicBezTo>
                <a:cubicBezTo>
                  <a:pt x="777240" y="24629"/>
                  <a:pt x="746760" y="952576"/>
                  <a:pt x="812800" y="960196"/>
                </a:cubicBezTo>
                <a:cubicBezTo>
                  <a:pt x="878840" y="967816"/>
                  <a:pt x="1038860" y="74583"/>
                  <a:pt x="1112520" y="76276"/>
                </a:cubicBezTo>
                <a:cubicBezTo>
                  <a:pt x="1186180" y="77969"/>
                  <a:pt x="1201420" y="974589"/>
                  <a:pt x="1254760" y="970356"/>
                </a:cubicBezTo>
                <a:cubicBezTo>
                  <a:pt x="1308100" y="966123"/>
                  <a:pt x="1380067" y="46643"/>
                  <a:pt x="1432560" y="50876"/>
                </a:cubicBezTo>
                <a:cubicBezTo>
                  <a:pt x="1485053" y="55109"/>
                  <a:pt x="1505373" y="989829"/>
                  <a:pt x="1569720" y="995756"/>
                </a:cubicBezTo>
                <a:cubicBezTo>
                  <a:pt x="1634067" y="1001683"/>
                  <a:pt x="1765300" y="84743"/>
                  <a:pt x="1818640" y="86436"/>
                </a:cubicBezTo>
                <a:cubicBezTo>
                  <a:pt x="1871980" y="88129"/>
                  <a:pt x="1821180" y="1006763"/>
                  <a:pt x="1889760" y="1005916"/>
                </a:cubicBezTo>
                <a:cubicBezTo>
                  <a:pt x="1958340" y="1005069"/>
                  <a:pt x="2139527" y="82203"/>
                  <a:pt x="2230120" y="81356"/>
                </a:cubicBezTo>
                <a:cubicBezTo>
                  <a:pt x="2320713" y="80509"/>
                  <a:pt x="2374900" y="1001683"/>
                  <a:pt x="2433320" y="1000836"/>
                </a:cubicBezTo>
                <a:cubicBezTo>
                  <a:pt x="2491740" y="999989"/>
                  <a:pt x="2524760" y="82203"/>
                  <a:pt x="2580640" y="76276"/>
                </a:cubicBezTo>
                <a:cubicBezTo>
                  <a:pt x="2636520" y="70349"/>
                  <a:pt x="2689860" y="961043"/>
                  <a:pt x="2768600" y="965276"/>
                </a:cubicBezTo>
                <a:cubicBezTo>
                  <a:pt x="2847340" y="969509"/>
                  <a:pt x="2968413" y="101676"/>
                  <a:pt x="3053080" y="101676"/>
                </a:cubicBezTo>
                <a:cubicBezTo>
                  <a:pt x="3137747" y="101676"/>
                  <a:pt x="3196167" y="957656"/>
                  <a:pt x="3276600" y="965276"/>
                </a:cubicBezTo>
                <a:cubicBezTo>
                  <a:pt x="3357033" y="972896"/>
                  <a:pt x="3456093" y="144009"/>
                  <a:pt x="3535680" y="147396"/>
                </a:cubicBezTo>
                <a:cubicBezTo>
                  <a:pt x="3615267" y="150783"/>
                  <a:pt x="3684693" y="568189"/>
                  <a:pt x="3754120" y="985596"/>
                </a:cubicBezTo>
              </a:path>
            </a:pathLst>
          </a:custGeom>
          <a:ln w="285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/>
          <p:cNvCxnSpPr/>
          <p:nvPr/>
        </p:nvCxnSpPr>
        <p:spPr>
          <a:xfrm>
            <a:off x="873760" y="107398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528320" y="107398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1234440" y="107398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1976120" y="107398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1595120" y="107398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2339340" y="1096154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3042920" y="10972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2697480" y="10972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3403600" y="10972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4145280" y="10972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3764280" y="10972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914400" y="28641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568960" y="28641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1275080" y="28641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2016760" y="28641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1635760" y="28641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2379980" y="2886346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3083560" y="2887472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2738120" y="2887472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3444240" y="2887472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4185920" y="2887472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3804920" y="2887472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1087120" y="2874302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741680" y="2874302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1447800" y="2874302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2189480" y="2874302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1808480" y="2874302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2552700" y="289646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3256280" y="2897594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2910840" y="2897594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3616960" y="2897594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>
            <a:off x="3977640" y="2897594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1" name="Group 60"/>
          <p:cNvGrpSpPr/>
          <p:nvPr/>
        </p:nvGrpSpPr>
        <p:grpSpPr>
          <a:xfrm>
            <a:off x="4825526" y="972045"/>
            <a:ext cx="3928177" cy="1102704"/>
            <a:chOff x="853440" y="1356360"/>
            <a:chExt cx="2184400" cy="746760"/>
          </a:xfrm>
        </p:grpSpPr>
        <p:cxnSp>
          <p:nvCxnSpPr>
            <p:cNvPr id="62" name="Straight Connector 61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1" name="Freeform 80"/>
          <p:cNvSpPr/>
          <p:nvPr/>
        </p:nvSpPr>
        <p:spPr>
          <a:xfrm>
            <a:off x="4926013" y="1393631"/>
            <a:ext cx="3617912" cy="566932"/>
          </a:xfrm>
          <a:custGeom>
            <a:avLst/>
            <a:gdLst>
              <a:gd name="connsiteX0" fmla="*/ 0 w 3617912"/>
              <a:gd name="connsiteY0" fmla="*/ 566932 h 566932"/>
              <a:gd name="connsiteX1" fmla="*/ 344487 w 3617912"/>
              <a:gd name="connsiteY1" fmla="*/ 155769 h 566932"/>
              <a:gd name="connsiteX2" fmla="*/ 708025 w 3617912"/>
              <a:gd name="connsiteY2" fmla="*/ 194 h 566932"/>
              <a:gd name="connsiteX3" fmla="*/ 1069975 w 3617912"/>
              <a:gd name="connsiteY3" fmla="*/ 181169 h 566932"/>
              <a:gd name="connsiteX4" fmla="*/ 1438275 w 3617912"/>
              <a:gd name="connsiteY4" fmla="*/ 452632 h 566932"/>
              <a:gd name="connsiteX5" fmla="*/ 1804987 w 3617912"/>
              <a:gd name="connsiteY5" fmla="*/ 563757 h 566932"/>
              <a:gd name="connsiteX6" fmla="*/ 2170112 w 3617912"/>
              <a:gd name="connsiteY6" fmla="*/ 455807 h 566932"/>
              <a:gd name="connsiteX7" fmla="*/ 2513012 w 3617912"/>
              <a:gd name="connsiteY7" fmla="*/ 289119 h 566932"/>
              <a:gd name="connsiteX8" fmla="*/ 2886075 w 3617912"/>
              <a:gd name="connsiteY8" fmla="*/ 120844 h 566932"/>
              <a:gd name="connsiteX9" fmla="*/ 3236912 w 3617912"/>
              <a:gd name="connsiteY9" fmla="*/ 12894 h 566932"/>
              <a:gd name="connsiteX10" fmla="*/ 3617912 w 3617912"/>
              <a:gd name="connsiteY10" fmla="*/ 346269 h 566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7912" h="566932">
                <a:moveTo>
                  <a:pt x="0" y="566932"/>
                </a:moveTo>
                <a:cubicBezTo>
                  <a:pt x="113241" y="408578"/>
                  <a:pt x="226483" y="250225"/>
                  <a:pt x="344487" y="155769"/>
                </a:cubicBezTo>
                <a:cubicBezTo>
                  <a:pt x="462491" y="61313"/>
                  <a:pt x="587110" y="-4039"/>
                  <a:pt x="708025" y="194"/>
                </a:cubicBezTo>
                <a:cubicBezTo>
                  <a:pt x="828940" y="4427"/>
                  <a:pt x="948267" y="105763"/>
                  <a:pt x="1069975" y="181169"/>
                </a:cubicBezTo>
                <a:cubicBezTo>
                  <a:pt x="1191683" y="256575"/>
                  <a:pt x="1315773" y="388867"/>
                  <a:pt x="1438275" y="452632"/>
                </a:cubicBezTo>
                <a:cubicBezTo>
                  <a:pt x="1560777" y="516397"/>
                  <a:pt x="1683014" y="563228"/>
                  <a:pt x="1804987" y="563757"/>
                </a:cubicBezTo>
                <a:cubicBezTo>
                  <a:pt x="1926960" y="564286"/>
                  <a:pt x="2052108" y="501580"/>
                  <a:pt x="2170112" y="455807"/>
                </a:cubicBezTo>
                <a:cubicBezTo>
                  <a:pt x="2288116" y="410034"/>
                  <a:pt x="2393685" y="344946"/>
                  <a:pt x="2513012" y="289119"/>
                </a:cubicBezTo>
                <a:cubicBezTo>
                  <a:pt x="2632339" y="233292"/>
                  <a:pt x="2765425" y="166881"/>
                  <a:pt x="2886075" y="120844"/>
                </a:cubicBezTo>
                <a:cubicBezTo>
                  <a:pt x="3006725" y="74807"/>
                  <a:pt x="3114939" y="-24677"/>
                  <a:pt x="3236912" y="12894"/>
                </a:cubicBezTo>
                <a:cubicBezTo>
                  <a:pt x="3358885" y="50465"/>
                  <a:pt x="3488398" y="198367"/>
                  <a:pt x="3617912" y="346269"/>
                </a:cubicBezTo>
              </a:path>
            </a:pathLst>
          </a:custGeom>
          <a:ln w="381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2" name="Group 81"/>
          <p:cNvGrpSpPr/>
          <p:nvPr/>
        </p:nvGrpSpPr>
        <p:grpSpPr>
          <a:xfrm>
            <a:off x="4837318" y="2841485"/>
            <a:ext cx="3928177" cy="1102704"/>
            <a:chOff x="853440" y="1356360"/>
            <a:chExt cx="2184400" cy="746760"/>
          </a:xfrm>
        </p:grpSpPr>
        <p:cxnSp>
          <p:nvCxnSpPr>
            <p:cNvPr id="83" name="Straight Connector 82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08" name="Freeform 107"/>
          <p:cNvSpPr/>
          <p:nvPr/>
        </p:nvSpPr>
        <p:spPr>
          <a:xfrm>
            <a:off x="4949825" y="2917386"/>
            <a:ext cx="3622675" cy="1029329"/>
          </a:xfrm>
          <a:custGeom>
            <a:avLst/>
            <a:gdLst>
              <a:gd name="connsiteX0" fmla="*/ 0 w 3622675"/>
              <a:gd name="connsiteY0" fmla="*/ 551302 h 1029329"/>
              <a:gd name="connsiteX1" fmla="*/ 342900 w 3622675"/>
              <a:gd name="connsiteY1" fmla="*/ 965639 h 1029329"/>
              <a:gd name="connsiteX2" fmla="*/ 709613 w 3622675"/>
              <a:gd name="connsiteY2" fmla="*/ 892614 h 1029329"/>
              <a:gd name="connsiteX3" fmla="*/ 1069975 w 3622675"/>
              <a:gd name="connsiteY3" fmla="*/ 130614 h 1029329"/>
              <a:gd name="connsiteX4" fmla="*/ 1444625 w 3622675"/>
              <a:gd name="connsiteY4" fmla="*/ 868802 h 1029329"/>
              <a:gd name="connsiteX5" fmla="*/ 1817688 w 3622675"/>
              <a:gd name="connsiteY5" fmla="*/ 964052 h 1029329"/>
              <a:gd name="connsiteX6" fmla="*/ 2170113 w 3622675"/>
              <a:gd name="connsiteY6" fmla="*/ 71877 h 1029329"/>
              <a:gd name="connsiteX7" fmla="*/ 2519363 w 3622675"/>
              <a:gd name="connsiteY7" fmla="*/ 81402 h 1029329"/>
              <a:gd name="connsiteX8" fmla="*/ 2874963 w 3622675"/>
              <a:gd name="connsiteY8" fmla="*/ 303652 h 1029329"/>
              <a:gd name="connsiteX9" fmla="*/ 3241675 w 3622675"/>
              <a:gd name="connsiteY9" fmla="*/ 862452 h 1029329"/>
              <a:gd name="connsiteX10" fmla="*/ 3622675 w 3622675"/>
              <a:gd name="connsiteY10" fmla="*/ 640202 h 1029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22675" h="1029329">
                <a:moveTo>
                  <a:pt x="0" y="551302"/>
                </a:moveTo>
                <a:cubicBezTo>
                  <a:pt x="112315" y="730028"/>
                  <a:pt x="224631" y="908754"/>
                  <a:pt x="342900" y="965639"/>
                </a:cubicBezTo>
                <a:cubicBezTo>
                  <a:pt x="461169" y="1022524"/>
                  <a:pt x="588434" y="1031785"/>
                  <a:pt x="709613" y="892614"/>
                </a:cubicBezTo>
                <a:cubicBezTo>
                  <a:pt x="830792" y="753443"/>
                  <a:pt x="947473" y="134583"/>
                  <a:pt x="1069975" y="130614"/>
                </a:cubicBezTo>
                <a:cubicBezTo>
                  <a:pt x="1192477" y="126645"/>
                  <a:pt x="1320006" y="729896"/>
                  <a:pt x="1444625" y="868802"/>
                </a:cubicBezTo>
                <a:cubicBezTo>
                  <a:pt x="1569244" y="1007708"/>
                  <a:pt x="1696773" y="1096873"/>
                  <a:pt x="1817688" y="964052"/>
                </a:cubicBezTo>
                <a:cubicBezTo>
                  <a:pt x="1938603" y="831231"/>
                  <a:pt x="2053167" y="218985"/>
                  <a:pt x="2170113" y="71877"/>
                </a:cubicBezTo>
                <a:cubicBezTo>
                  <a:pt x="2287059" y="-75231"/>
                  <a:pt x="2401888" y="42773"/>
                  <a:pt x="2519363" y="81402"/>
                </a:cubicBezTo>
                <a:cubicBezTo>
                  <a:pt x="2636838" y="120031"/>
                  <a:pt x="2754578" y="173477"/>
                  <a:pt x="2874963" y="303652"/>
                </a:cubicBezTo>
                <a:cubicBezTo>
                  <a:pt x="2995348" y="433827"/>
                  <a:pt x="3117056" y="806360"/>
                  <a:pt x="3241675" y="862452"/>
                </a:cubicBezTo>
                <a:cubicBezTo>
                  <a:pt x="3366294" y="918544"/>
                  <a:pt x="3494484" y="779373"/>
                  <a:pt x="3622675" y="640202"/>
                </a:cubicBezTo>
              </a:path>
            </a:pathLst>
          </a:cu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85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roup 57"/>
          <p:cNvGrpSpPr/>
          <p:nvPr/>
        </p:nvGrpSpPr>
        <p:grpSpPr>
          <a:xfrm>
            <a:off x="4837953" y="2838960"/>
            <a:ext cx="3928177" cy="1102704"/>
            <a:chOff x="853440" y="1356360"/>
            <a:chExt cx="2184400" cy="746760"/>
          </a:xfrm>
        </p:grpSpPr>
        <p:cxnSp>
          <p:nvCxnSpPr>
            <p:cNvPr id="59" name="Straight Connector 58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Resolution – temporal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430463" y="972045"/>
            <a:ext cx="3928177" cy="1102704"/>
            <a:chOff x="853440" y="1356360"/>
            <a:chExt cx="2184400" cy="746760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" name="Freeform 2"/>
          <p:cNvSpPr/>
          <p:nvPr/>
        </p:nvSpPr>
        <p:spPr>
          <a:xfrm>
            <a:off x="452120" y="1393505"/>
            <a:ext cx="3815080" cy="676163"/>
          </a:xfrm>
          <a:custGeom>
            <a:avLst/>
            <a:gdLst>
              <a:gd name="connsiteX0" fmla="*/ 0 w 3815080"/>
              <a:gd name="connsiteY0" fmla="*/ 676163 h 676163"/>
              <a:gd name="connsiteX1" fmla="*/ 756920 w 3815080"/>
              <a:gd name="connsiteY1" fmla="*/ 523 h 676163"/>
              <a:gd name="connsiteX2" fmla="*/ 1757680 w 3815080"/>
              <a:gd name="connsiteY2" fmla="*/ 559323 h 676163"/>
              <a:gd name="connsiteX3" fmla="*/ 2580640 w 3815080"/>
              <a:gd name="connsiteY3" fmla="*/ 290083 h 676163"/>
              <a:gd name="connsiteX4" fmla="*/ 3373120 w 3815080"/>
              <a:gd name="connsiteY4" fmla="*/ 20843 h 676163"/>
              <a:gd name="connsiteX5" fmla="*/ 3815080 w 3815080"/>
              <a:gd name="connsiteY5" fmla="*/ 615203 h 676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15080" h="676163">
                <a:moveTo>
                  <a:pt x="0" y="676163"/>
                </a:moveTo>
                <a:cubicBezTo>
                  <a:pt x="231986" y="348079"/>
                  <a:pt x="463973" y="19996"/>
                  <a:pt x="756920" y="523"/>
                </a:cubicBezTo>
                <a:cubicBezTo>
                  <a:pt x="1049867" y="-18950"/>
                  <a:pt x="1453727" y="511063"/>
                  <a:pt x="1757680" y="559323"/>
                </a:cubicBezTo>
                <a:cubicBezTo>
                  <a:pt x="2061633" y="607583"/>
                  <a:pt x="2580640" y="290083"/>
                  <a:pt x="2580640" y="290083"/>
                </a:cubicBezTo>
                <a:cubicBezTo>
                  <a:pt x="2849880" y="200336"/>
                  <a:pt x="3167380" y="-33344"/>
                  <a:pt x="3373120" y="20843"/>
                </a:cubicBezTo>
                <a:cubicBezTo>
                  <a:pt x="3578860" y="75030"/>
                  <a:pt x="3696970" y="345116"/>
                  <a:pt x="3815080" y="615203"/>
                </a:cubicBezTo>
              </a:path>
            </a:pathLst>
          </a:custGeom>
          <a:ln w="285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>
            <a:off x="453301" y="2841485"/>
            <a:ext cx="3928177" cy="1102704"/>
            <a:chOff x="853440" y="1356360"/>
            <a:chExt cx="2184400" cy="746760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" name="Freeform 3"/>
          <p:cNvSpPr/>
          <p:nvPr/>
        </p:nvSpPr>
        <p:spPr>
          <a:xfrm>
            <a:off x="482600" y="2887472"/>
            <a:ext cx="3754120" cy="1056716"/>
          </a:xfrm>
          <a:custGeom>
            <a:avLst/>
            <a:gdLst>
              <a:gd name="connsiteX0" fmla="*/ 0 w 3754120"/>
              <a:gd name="connsiteY0" fmla="*/ 1056716 h 1056716"/>
              <a:gd name="connsiteX1" fmla="*/ 259080 w 3754120"/>
              <a:gd name="connsiteY1" fmla="*/ 76 h 1056716"/>
              <a:gd name="connsiteX2" fmla="*/ 447040 w 3754120"/>
              <a:gd name="connsiteY2" fmla="*/ 995756 h 1056716"/>
              <a:gd name="connsiteX3" fmla="*/ 716280 w 3754120"/>
              <a:gd name="connsiteY3" fmla="*/ 30556 h 1056716"/>
              <a:gd name="connsiteX4" fmla="*/ 812800 w 3754120"/>
              <a:gd name="connsiteY4" fmla="*/ 960196 h 1056716"/>
              <a:gd name="connsiteX5" fmla="*/ 1112520 w 3754120"/>
              <a:gd name="connsiteY5" fmla="*/ 76276 h 1056716"/>
              <a:gd name="connsiteX6" fmla="*/ 1254760 w 3754120"/>
              <a:gd name="connsiteY6" fmla="*/ 970356 h 1056716"/>
              <a:gd name="connsiteX7" fmla="*/ 1432560 w 3754120"/>
              <a:gd name="connsiteY7" fmla="*/ 50876 h 1056716"/>
              <a:gd name="connsiteX8" fmla="*/ 1569720 w 3754120"/>
              <a:gd name="connsiteY8" fmla="*/ 995756 h 1056716"/>
              <a:gd name="connsiteX9" fmla="*/ 1818640 w 3754120"/>
              <a:gd name="connsiteY9" fmla="*/ 86436 h 1056716"/>
              <a:gd name="connsiteX10" fmla="*/ 1889760 w 3754120"/>
              <a:gd name="connsiteY10" fmla="*/ 1005916 h 1056716"/>
              <a:gd name="connsiteX11" fmla="*/ 2230120 w 3754120"/>
              <a:gd name="connsiteY11" fmla="*/ 81356 h 1056716"/>
              <a:gd name="connsiteX12" fmla="*/ 2433320 w 3754120"/>
              <a:gd name="connsiteY12" fmla="*/ 1000836 h 1056716"/>
              <a:gd name="connsiteX13" fmla="*/ 2580640 w 3754120"/>
              <a:gd name="connsiteY13" fmla="*/ 76276 h 1056716"/>
              <a:gd name="connsiteX14" fmla="*/ 2768600 w 3754120"/>
              <a:gd name="connsiteY14" fmla="*/ 965276 h 1056716"/>
              <a:gd name="connsiteX15" fmla="*/ 3053080 w 3754120"/>
              <a:gd name="connsiteY15" fmla="*/ 101676 h 1056716"/>
              <a:gd name="connsiteX16" fmla="*/ 3276600 w 3754120"/>
              <a:gd name="connsiteY16" fmla="*/ 965276 h 1056716"/>
              <a:gd name="connsiteX17" fmla="*/ 3535680 w 3754120"/>
              <a:gd name="connsiteY17" fmla="*/ 147396 h 1056716"/>
              <a:gd name="connsiteX18" fmla="*/ 3754120 w 3754120"/>
              <a:gd name="connsiteY18" fmla="*/ 985596 h 1056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754120" h="1056716">
                <a:moveTo>
                  <a:pt x="0" y="1056716"/>
                </a:moveTo>
                <a:cubicBezTo>
                  <a:pt x="92286" y="533476"/>
                  <a:pt x="184573" y="10236"/>
                  <a:pt x="259080" y="76"/>
                </a:cubicBezTo>
                <a:cubicBezTo>
                  <a:pt x="333587" y="-10084"/>
                  <a:pt x="370840" y="990676"/>
                  <a:pt x="447040" y="995756"/>
                </a:cubicBezTo>
                <a:cubicBezTo>
                  <a:pt x="523240" y="1000836"/>
                  <a:pt x="655320" y="36483"/>
                  <a:pt x="716280" y="30556"/>
                </a:cubicBezTo>
                <a:cubicBezTo>
                  <a:pt x="777240" y="24629"/>
                  <a:pt x="746760" y="952576"/>
                  <a:pt x="812800" y="960196"/>
                </a:cubicBezTo>
                <a:cubicBezTo>
                  <a:pt x="878840" y="967816"/>
                  <a:pt x="1038860" y="74583"/>
                  <a:pt x="1112520" y="76276"/>
                </a:cubicBezTo>
                <a:cubicBezTo>
                  <a:pt x="1186180" y="77969"/>
                  <a:pt x="1201420" y="974589"/>
                  <a:pt x="1254760" y="970356"/>
                </a:cubicBezTo>
                <a:cubicBezTo>
                  <a:pt x="1308100" y="966123"/>
                  <a:pt x="1380067" y="46643"/>
                  <a:pt x="1432560" y="50876"/>
                </a:cubicBezTo>
                <a:cubicBezTo>
                  <a:pt x="1485053" y="55109"/>
                  <a:pt x="1505373" y="989829"/>
                  <a:pt x="1569720" y="995756"/>
                </a:cubicBezTo>
                <a:cubicBezTo>
                  <a:pt x="1634067" y="1001683"/>
                  <a:pt x="1765300" y="84743"/>
                  <a:pt x="1818640" y="86436"/>
                </a:cubicBezTo>
                <a:cubicBezTo>
                  <a:pt x="1871980" y="88129"/>
                  <a:pt x="1821180" y="1006763"/>
                  <a:pt x="1889760" y="1005916"/>
                </a:cubicBezTo>
                <a:cubicBezTo>
                  <a:pt x="1958340" y="1005069"/>
                  <a:pt x="2139527" y="82203"/>
                  <a:pt x="2230120" y="81356"/>
                </a:cubicBezTo>
                <a:cubicBezTo>
                  <a:pt x="2320713" y="80509"/>
                  <a:pt x="2374900" y="1001683"/>
                  <a:pt x="2433320" y="1000836"/>
                </a:cubicBezTo>
                <a:cubicBezTo>
                  <a:pt x="2491740" y="999989"/>
                  <a:pt x="2524760" y="82203"/>
                  <a:pt x="2580640" y="76276"/>
                </a:cubicBezTo>
                <a:cubicBezTo>
                  <a:pt x="2636520" y="70349"/>
                  <a:pt x="2689860" y="961043"/>
                  <a:pt x="2768600" y="965276"/>
                </a:cubicBezTo>
                <a:cubicBezTo>
                  <a:pt x="2847340" y="969509"/>
                  <a:pt x="2968413" y="101676"/>
                  <a:pt x="3053080" y="101676"/>
                </a:cubicBezTo>
                <a:cubicBezTo>
                  <a:pt x="3137747" y="101676"/>
                  <a:pt x="3196167" y="957656"/>
                  <a:pt x="3276600" y="965276"/>
                </a:cubicBezTo>
                <a:cubicBezTo>
                  <a:pt x="3357033" y="972896"/>
                  <a:pt x="3456093" y="144009"/>
                  <a:pt x="3535680" y="147396"/>
                </a:cubicBezTo>
                <a:cubicBezTo>
                  <a:pt x="3615267" y="150783"/>
                  <a:pt x="3684693" y="568189"/>
                  <a:pt x="3754120" y="985596"/>
                </a:cubicBezTo>
              </a:path>
            </a:pathLst>
          </a:custGeom>
          <a:ln w="285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/>
          <p:cNvCxnSpPr/>
          <p:nvPr/>
        </p:nvCxnSpPr>
        <p:spPr>
          <a:xfrm>
            <a:off x="873760" y="107398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528320" y="107398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1234440" y="107398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1976120" y="107398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1595120" y="107398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2339340" y="1096154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3042920" y="10972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2697480" y="10972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3403600" y="10972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4145280" y="10972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3764280" y="10972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914400" y="28641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568960" y="28641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1275080" y="28641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2016760" y="28641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1635760" y="28641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2379980" y="2886346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3083560" y="2887472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2738120" y="2887472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3444240" y="2887472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4185920" y="2887472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3804920" y="2887472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1087120" y="2874302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741680" y="2874302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1447800" y="2874302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2189480" y="2874302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1808480" y="2874302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2552700" y="289646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3256280" y="2897594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2910840" y="2897594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3616960" y="2897594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>
            <a:off x="3977640" y="2897594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1" name="Group 60"/>
          <p:cNvGrpSpPr/>
          <p:nvPr/>
        </p:nvGrpSpPr>
        <p:grpSpPr>
          <a:xfrm>
            <a:off x="4825526" y="972045"/>
            <a:ext cx="3928177" cy="1102704"/>
            <a:chOff x="853440" y="1356360"/>
            <a:chExt cx="2184400" cy="746760"/>
          </a:xfrm>
        </p:grpSpPr>
        <p:cxnSp>
          <p:nvCxnSpPr>
            <p:cNvPr id="62" name="Straight Connector 61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1" name="Freeform 80"/>
          <p:cNvSpPr/>
          <p:nvPr/>
        </p:nvSpPr>
        <p:spPr>
          <a:xfrm>
            <a:off x="4926013" y="1393631"/>
            <a:ext cx="3617912" cy="566932"/>
          </a:xfrm>
          <a:custGeom>
            <a:avLst/>
            <a:gdLst>
              <a:gd name="connsiteX0" fmla="*/ 0 w 3617912"/>
              <a:gd name="connsiteY0" fmla="*/ 566932 h 566932"/>
              <a:gd name="connsiteX1" fmla="*/ 344487 w 3617912"/>
              <a:gd name="connsiteY1" fmla="*/ 155769 h 566932"/>
              <a:gd name="connsiteX2" fmla="*/ 708025 w 3617912"/>
              <a:gd name="connsiteY2" fmla="*/ 194 h 566932"/>
              <a:gd name="connsiteX3" fmla="*/ 1069975 w 3617912"/>
              <a:gd name="connsiteY3" fmla="*/ 181169 h 566932"/>
              <a:gd name="connsiteX4" fmla="*/ 1438275 w 3617912"/>
              <a:gd name="connsiteY4" fmla="*/ 452632 h 566932"/>
              <a:gd name="connsiteX5" fmla="*/ 1804987 w 3617912"/>
              <a:gd name="connsiteY5" fmla="*/ 563757 h 566932"/>
              <a:gd name="connsiteX6" fmla="*/ 2170112 w 3617912"/>
              <a:gd name="connsiteY6" fmla="*/ 455807 h 566932"/>
              <a:gd name="connsiteX7" fmla="*/ 2513012 w 3617912"/>
              <a:gd name="connsiteY7" fmla="*/ 289119 h 566932"/>
              <a:gd name="connsiteX8" fmla="*/ 2886075 w 3617912"/>
              <a:gd name="connsiteY8" fmla="*/ 120844 h 566932"/>
              <a:gd name="connsiteX9" fmla="*/ 3236912 w 3617912"/>
              <a:gd name="connsiteY9" fmla="*/ 12894 h 566932"/>
              <a:gd name="connsiteX10" fmla="*/ 3617912 w 3617912"/>
              <a:gd name="connsiteY10" fmla="*/ 346269 h 566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7912" h="566932">
                <a:moveTo>
                  <a:pt x="0" y="566932"/>
                </a:moveTo>
                <a:cubicBezTo>
                  <a:pt x="113241" y="408578"/>
                  <a:pt x="226483" y="250225"/>
                  <a:pt x="344487" y="155769"/>
                </a:cubicBezTo>
                <a:cubicBezTo>
                  <a:pt x="462491" y="61313"/>
                  <a:pt x="587110" y="-4039"/>
                  <a:pt x="708025" y="194"/>
                </a:cubicBezTo>
                <a:cubicBezTo>
                  <a:pt x="828940" y="4427"/>
                  <a:pt x="948267" y="105763"/>
                  <a:pt x="1069975" y="181169"/>
                </a:cubicBezTo>
                <a:cubicBezTo>
                  <a:pt x="1191683" y="256575"/>
                  <a:pt x="1315773" y="388867"/>
                  <a:pt x="1438275" y="452632"/>
                </a:cubicBezTo>
                <a:cubicBezTo>
                  <a:pt x="1560777" y="516397"/>
                  <a:pt x="1683014" y="563228"/>
                  <a:pt x="1804987" y="563757"/>
                </a:cubicBezTo>
                <a:cubicBezTo>
                  <a:pt x="1926960" y="564286"/>
                  <a:pt x="2052108" y="501580"/>
                  <a:pt x="2170112" y="455807"/>
                </a:cubicBezTo>
                <a:cubicBezTo>
                  <a:pt x="2288116" y="410034"/>
                  <a:pt x="2393685" y="344946"/>
                  <a:pt x="2513012" y="289119"/>
                </a:cubicBezTo>
                <a:cubicBezTo>
                  <a:pt x="2632339" y="233292"/>
                  <a:pt x="2765425" y="166881"/>
                  <a:pt x="2886075" y="120844"/>
                </a:cubicBezTo>
                <a:cubicBezTo>
                  <a:pt x="3006725" y="74807"/>
                  <a:pt x="3114939" y="-24677"/>
                  <a:pt x="3236912" y="12894"/>
                </a:cubicBezTo>
                <a:cubicBezTo>
                  <a:pt x="3358885" y="50465"/>
                  <a:pt x="3488398" y="198367"/>
                  <a:pt x="3617912" y="346269"/>
                </a:cubicBezTo>
              </a:path>
            </a:pathLst>
          </a:custGeom>
          <a:ln w="381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Freeform 107"/>
          <p:cNvSpPr/>
          <p:nvPr/>
        </p:nvSpPr>
        <p:spPr>
          <a:xfrm>
            <a:off x="4949825" y="2917386"/>
            <a:ext cx="3622675" cy="1029329"/>
          </a:xfrm>
          <a:custGeom>
            <a:avLst/>
            <a:gdLst>
              <a:gd name="connsiteX0" fmla="*/ 0 w 3622675"/>
              <a:gd name="connsiteY0" fmla="*/ 551302 h 1029329"/>
              <a:gd name="connsiteX1" fmla="*/ 342900 w 3622675"/>
              <a:gd name="connsiteY1" fmla="*/ 965639 h 1029329"/>
              <a:gd name="connsiteX2" fmla="*/ 709613 w 3622675"/>
              <a:gd name="connsiteY2" fmla="*/ 892614 h 1029329"/>
              <a:gd name="connsiteX3" fmla="*/ 1069975 w 3622675"/>
              <a:gd name="connsiteY3" fmla="*/ 130614 h 1029329"/>
              <a:gd name="connsiteX4" fmla="*/ 1444625 w 3622675"/>
              <a:gd name="connsiteY4" fmla="*/ 868802 h 1029329"/>
              <a:gd name="connsiteX5" fmla="*/ 1817688 w 3622675"/>
              <a:gd name="connsiteY5" fmla="*/ 964052 h 1029329"/>
              <a:gd name="connsiteX6" fmla="*/ 2170113 w 3622675"/>
              <a:gd name="connsiteY6" fmla="*/ 71877 h 1029329"/>
              <a:gd name="connsiteX7" fmla="*/ 2519363 w 3622675"/>
              <a:gd name="connsiteY7" fmla="*/ 81402 h 1029329"/>
              <a:gd name="connsiteX8" fmla="*/ 2874963 w 3622675"/>
              <a:gd name="connsiteY8" fmla="*/ 303652 h 1029329"/>
              <a:gd name="connsiteX9" fmla="*/ 3241675 w 3622675"/>
              <a:gd name="connsiteY9" fmla="*/ 862452 h 1029329"/>
              <a:gd name="connsiteX10" fmla="*/ 3622675 w 3622675"/>
              <a:gd name="connsiteY10" fmla="*/ 640202 h 1029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22675" h="1029329">
                <a:moveTo>
                  <a:pt x="0" y="551302"/>
                </a:moveTo>
                <a:cubicBezTo>
                  <a:pt x="112315" y="730028"/>
                  <a:pt x="224631" y="908754"/>
                  <a:pt x="342900" y="965639"/>
                </a:cubicBezTo>
                <a:cubicBezTo>
                  <a:pt x="461169" y="1022524"/>
                  <a:pt x="588434" y="1031785"/>
                  <a:pt x="709613" y="892614"/>
                </a:cubicBezTo>
                <a:cubicBezTo>
                  <a:pt x="830792" y="753443"/>
                  <a:pt x="947473" y="134583"/>
                  <a:pt x="1069975" y="130614"/>
                </a:cubicBezTo>
                <a:cubicBezTo>
                  <a:pt x="1192477" y="126645"/>
                  <a:pt x="1320006" y="729896"/>
                  <a:pt x="1444625" y="868802"/>
                </a:cubicBezTo>
                <a:cubicBezTo>
                  <a:pt x="1569244" y="1007708"/>
                  <a:pt x="1696773" y="1096873"/>
                  <a:pt x="1817688" y="964052"/>
                </a:cubicBezTo>
                <a:cubicBezTo>
                  <a:pt x="1938603" y="831231"/>
                  <a:pt x="2053167" y="218985"/>
                  <a:pt x="2170113" y="71877"/>
                </a:cubicBezTo>
                <a:cubicBezTo>
                  <a:pt x="2287059" y="-75231"/>
                  <a:pt x="2401888" y="42773"/>
                  <a:pt x="2519363" y="81402"/>
                </a:cubicBezTo>
                <a:cubicBezTo>
                  <a:pt x="2636838" y="120031"/>
                  <a:pt x="2754578" y="173477"/>
                  <a:pt x="2874963" y="303652"/>
                </a:cubicBezTo>
                <a:cubicBezTo>
                  <a:pt x="2995348" y="433827"/>
                  <a:pt x="3117056" y="806360"/>
                  <a:pt x="3241675" y="862452"/>
                </a:cubicBezTo>
                <a:cubicBezTo>
                  <a:pt x="3366294" y="918544"/>
                  <a:pt x="3494484" y="779373"/>
                  <a:pt x="3622675" y="640202"/>
                </a:cubicBezTo>
              </a:path>
            </a:pathLst>
          </a:cu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 4"/>
          <p:cNvSpPr/>
          <p:nvPr/>
        </p:nvSpPr>
        <p:spPr>
          <a:xfrm>
            <a:off x="4943475" y="2891285"/>
            <a:ext cx="3632200" cy="994915"/>
          </a:xfrm>
          <a:custGeom>
            <a:avLst/>
            <a:gdLst>
              <a:gd name="connsiteX0" fmla="*/ 0 w 3632200"/>
              <a:gd name="connsiteY0" fmla="*/ 582165 h 994915"/>
              <a:gd name="connsiteX1" fmla="*/ 179388 w 3632200"/>
              <a:gd name="connsiteY1" fmla="*/ 9078 h 994915"/>
              <a:gd name="connsiteX2" fmla="*/ 354013 w 3632200"/>
              <a:gd name="connsiteY2" fmla="*/ 986978 h 994915"/>
              <a:gd name="connsiteX3" fmla="*/ 523875 w 3632200"/>
              <a:gd name="connsiteY3" fmla="*/ 459928 h 994915"/>
              <a:gd name="connsiteX4" fmla="*/ 711200 w 3632200"/>
              <a:gd name="connsiteY4" fmla="*/ 931415 h 994915"/>
              <a:gd name="connsiteX5" fmla="*/ 877888 w 3632200"/>
              <a:gd name="connsiteY5" fmla="*/ 483740 h 994915"/>
              <a:gd name="connsiteX6" fmla="*/ 1082675 w 3632200"/>
              <a:gd name="connsiteY6" fmla="*/ 171003 h 994915"/>
              <a:gd name="connsiteX7" fmla="*/ 1246188 w 3632200"/>
              <a:gd name="connsiteY7" fmla="*/ 626615 h 994915"/>
              <a:gd name="connsiteX8" fmla="*/ 1460500 w 3632200"/>
              <a:gd name="connsiteY8" fmla="*/ 885378 h 994915"/>
              <a:gd name="connsiteX9" fmla="*/ 1627188 w 3632200"/>
              <a:gd name="connsiteY9" fmla="*/ 498028 h 994915"/>
              <a:gd name="connsiteX10" fmla="*/ 1819275 w 3632200"/>
              <a:gd name="connsiteY10" fmla="*/ 985390 h 994915"/>
              <a:gd name="connsiteX11" fmla="*/ 1992313 w 3632200"/>
              <a:gd name="connsiteY11" fmla="*/ 466278 h 994915"/>
              <a:gd name="connsiteX12" fmla="*/ 2179638 w 3632200"/>
              <a:gd name="connsiteY12" fmla="*/ 104328 h 994915"/>
              <a:gd name="connsiteX13" fmla="*/ 2354263 w 3632200"/>
              <a:gd name="connsiteY13" fmla="*/ 994915 h 994915"/>
              <a:gd name="connsiteX14" fmla="*/ 2527300 w 3632200"/>
              <a:gd name="connsiteY14" fmla="*/ 99565 h 994915"/>
              <a:gd name="connsiteX15" fmla="*/ 2692400 w 3632200"/>
              <a:gd name="connsiteY15" fmla="*/ 958403 h 994915"/>
              <a:gd name="connsiteX16" fmla="*/ 2895600 w 3632200"/>
              <a:gd name="connsiteY16" fmla="*/ 277365 h 994915"/>
              <a:gd name="connsiteX17" fmla="*/ 3054350 w 3632200"/>
              <a:gd name="connsiteY17" fmla="*/ 358328 h 994915"/>
              <a:gd name="connsiteX18" fmla="*/ 3246438 w 3632200"/>
              <a:gd name="connsiteY18" fmla="*/ 893315 h 994915"/>
              <a:gd name="connsiteX19" fmla="*/ 3421063 w 3632200"/>
              <a:gd name="connsiteY19" fmla="*/ 186878 h 994915"/>
              <a:gd name="connsiteX20" fmla="*/ 3632200 w 3632200"/>
              <a:gd name="connsiteY20" fmla="*/ 677415 h 994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632200" h="994915">
                <a:moveTo>
                  <a:pt x="0" y="582165"/>
                </a:moveTo>
                <a:cubicBezTo>
                  <a:pt x="60193" y="261887"/>
                  <a:pt x="120386" y="-58391"/>
                  <a:pt x="179388" y="9078"/>
                </a:cubicBezTo>
                <a:cubicBezTo>
                  <a:pt x="238390" y="76547"/>
                  <a:pt x="296599" y="911836"/>
                  <a:pt x="354013" y="986978"/>
                </a:cubicBezTo>
                <a:cubicBezTo>
                  <a:pt x="411427" y="1062120"/>
                  <a:pt x="464344" y="469188"/>
                  <a:pt x="523875" y="459928"/>
                </a:cubicBezTo>
                <a:cubicBezTo>
                  <a:pt x="583406" y="450668"/>
                  <a:pt x="652198" y="927446"/>
                  <a:pt x="711200" y="931415"/>
                </a:cubicBezTo>
                <a:cubicBezTo>
                  <a:pt x="770202" y="935384"/>
                  <a:pt x="815976" y="610475"/>
                  <a:pt x="877888" y="483740"/>
                </a:cubicBezTo>
                <a:cubicBezTo>
                  <a:pt x="939800" y="357005"/>
                  <a:pt x="1021292" y="147191"/>
                  <a:pt x="1082675" y="171003"/>
                </a:cubicBezTo>
                <a:cubicBezTo>
                  <a:pt x="1144058" y="194815"/>
                  <a:pt x="1183217" y="507553"/>
                  <a:pt x="1246188" y="626615"/>
                </a:cubicBezTo>
                <a:cubicBezTo>
                  <a:pt x="1309159" y="745677"/>
                  <a:pt x="1397000" y="906809"/>
                  <a:pt x="1460500" y="885378"/>
                </a:cubicBezTo>
                <a:cubicBezTo>
                  <a:pt x="1524000" y="863947"/>
                  <a:pt x="1567392" y="481359"/>
                  <a:pt x="1627188" y="498028"/>
                </a:cubicBezTo>
                <a:cubicBezTo>
                  <a:pt x="1686984" y="514697"/>
                  <a:pt x="1758421" y="990682"/>
                  <a:pt x="1819275" y="985390"/>
                </a:cubicBezTo>
                <a:cubicBezTo>
                  <a:pt x="1880129" y="980098"/>
                  <a:pt x="1932253" y="613122"/>
                  <a:pt x="1992313" y="466278"/>
                </a:cubicBezTo>
                <a:cubicBezTo>
                  <a:pt x="2052373" y="319434"/>
                  <a:pt x="2119313" y="16222"/>
                  <a:pt x="2179638" y="104328"/>
                </a:cubicBezTo>
                <a:cubicBezTo>
                  <a:pt x="2239963" y="192434"/>
                  <a:pt x="2296319" y="995709"/>
                  <a:pt x="2354263" y="994915"/>
                </a:cubicBezTo>
                <a:cubicBezTo>
                  <a:pt x="2412207" y="994121"/>
                  <a:pt x="2470944" y="105650"/>
                  <a:pt x="2527300" y="99565"/>
                </a:cubicBezTo>
                <a:cubicBezTo>
                  <a:pt x="2583656" y="93480"/>
                  <a:pt x="2631017" y="928770"/>
                  <a:pt x="2692400" y="958403"/>
                </a:cubicBezTo>
                <a:cubicBezTo>
                  <a:pt x="2753783" y="988036"/>
                  <a:pt x="2835275" y="377377"/>
                  <a:pt x="2895600" y="277365"/>
                </a:cubicBezTo>
                <a:cubicBezTo>
                  <a:pt x="2955925" y="177353"/>
                  <a:pt x="2995877" y="255670"/>
                  <a:pt x="3054350" y="358328"/>
                </a:cubicBezTo>
                <a:cubicBezTo>
                  <a:pt x="3112823" y="460986"/>
                  <a:pt x="3185319" y="921890"/>
                  <a:pt x="3246438" y="893315"/>
                </a:cubicBezTo>
                <a:cubicBezTo>
                  <a:pt x="3307557" y="864740"/>
                  <a:pt x="3356769" y="222861"/>
                  <a:pt x="3421063" y="186878"/>
                </a:cubicBezTo>
                <a:cubicBezTo>
                  <a:pt x="3485357" y="150895"/>
                  <a:pt x="3558778" y="414155"/>
                  <a:pt x="3632200" y="677415"/>
                </a:cubicBezTo>
              </a:path>
            </a:pathLst>
          </a:custGeom>
          <a:ln w="285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6194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roup 57"/>
          <p:cNvGrpSpPr/>
          <p:nvPr/>
        </p:nvGrpSpPr>
        <p:grpSpPr>
          <a:xfrm>
            <a:off x="4837953" y="2838960"/>
            <a:ext cx="3928177" cy="1102704"/>
            <a:chOff x="853440" y="1356360"/>
            <a:chExt cx="2184400" cy="746760"/>
          </a:xfrm>
        </p:grpSpPr>
        <p:cxnSp>
          <p:nvCxnSpPr>
            <p:cNvPr id="59" name="Straight Connector 58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Resolution – temporal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430463" y="972045"/>
            <a:ext cx="3928177" cy="1102704"/>
            <a:chOff x="853440" y="1356360"/>
            <a:chExt cx="2184400" cy="746760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" name="Freeform 2"/>
          <p:cNvSpPr/>
          <p:nvPr/>
        </p:nvSpPr>
        <p:spPr>
          <a:xfrm>
            <a:off x="452120" y="1393505"/>
            <a:ext cx="3815080" cy="676163"/>
          </a:xfrm>
          <a:custGeom>
            <a:avLst/>
            <a:gdLst>
              <a:gd name="connsiteX0" fmla="*/ 0 w 3815080"/>
              <a:gd name="connsiteY0" fmla="*/ 676163 h 676163"/>
              <a:gd name="connsiteX1" fmla="*/ 756920 w 3815080"/>
              <a:gd name="connsiteY1" fmla="*/ 523 h 676163"/>
              <a:gd name="connsiteX2" fmla="*/ 1757680 w 3815080"/>
              <a:gd name="connsiteY2" fmla="*/ 559323 h 676163"/>
              <a:gd name="connsiteX3" fmla="*/ 2580640 w 3815080"/>
              <a:gd name="connsiteY3" fmla="*/ 290083 h 676163"/>
              <a:gd name="connsiteX4" fmla="*/ 3373120 w 3815080"/>
              <a:gd name="connsiteY4" fmla="*/ 20843 h 676163"/>
              <a:gd name="connsiteX5" fmla="*/ 3815080 w 3815080"/>
              <a:gd name="connsiteY5" fmla="*/ 615203 h 676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15080" h="676163">
                <a:moveTo>
                  <a:pt x="0" y="676163"/>
                </a:moveTo>
                <a:cubicBezTo>
                  <a:pt x="231986" y="348079"/>
                  <a:pt x="463973" y="19996"/>
                  <a:pt x="756920" y="523"/>
                </a:cubicBezTo>
                <a:cubicBezTo>
                  <a:pt x="1049867" y="-18950"/>
                  <a:pt x="1453727" y="511063"/>
                  <a:pt x="1757680" y="559323"/>
                </a:cubicBezTo>
                <a:cubicBezTo>
                  <a:pt x="2061633" y="607583"/>
                  <a:pt x="2580640" y="290083"/>
                  <a:pt x="2580640" y="290083"/>
                </a:cubicBezTo>
                <a:cubicBezTo>
                  <a:pt x="2849880" y="200336"/>
                  <a:pt x="3167380" y="-33344"/>
                  <a:pt x="3373120" y="20843"/>
                </a:cubicBezTo>
                <a:cubicBezTo>
                  <a:pt x="3578860" y="75030"/>
                  <a:pt x="3696970" y="345116"/>
                  <a:pt x="3815080" y="615203"/>
                </a:cubicBezTo>
              </a:path>
            </a:pathLst>
          </a:custGeom>
          <a:ln w="285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>
            <a:off x="453301" y="2841485"/>
            <a:ext cx="3928177" cy="1102704"/>
            <a:chOff x="853440" y="1356360"/>
            <a:chExt cx="2184400" cy="746760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" name="Freeform 3"/>
          <p:cNvSpPr/>
          <p:nvPr/>
        </p:nvSpPr>
        <p:spPr>
          <a:xfrm>
            <a:off x="482600" y="2887472"/>
            <a:ext cx="3754120" cy="1056716"/>
          </a:xfrm>
          <a:custGeom>
            <a:avLst/>
            <a:gdLst>
              <a:gd name="connsiteX0" fmla="*/ 0 w 3754120"/>
              <a:gd name="connsiteY0" fmla="*/ 1056716 h 1056716"/>
              <a:gd name="connsiteX1" fmla="*/ 259080 w 3754120"/>
              <a:gd name="connsiteY1" fmla="*/ 76 h 1056716"/>
              <a:gd name="connsiteX2" fmla="*/ 447040 w 3754120"/>
              <a:gd name="connsiteY2" fmla="*/ 995756 h 1056716"/>
              <a:gd name="connsiteX3" fmla="*/ 716280 w 3754120"/>
              <a:gd name="connsiteY3" fmla="*/ 30556 h 1056716"/>
              <a:gd name="connsiteX4" fmla="*/ 812800 w 3754120"/>
              <a:gd name="connsiteY4" fmla="*/ 960196 h 1056716"/>
              <a:gd name="connsiteX5" fmla="*/ 1112520 w 3754120"/>
              <a:gd name="connsiteY5" fmla="*/ 76276 h 1056716"/>
              <a:gd name="connsiteX6" fmla="*/ 1254760 w 3754120"/>
              <a:gd name="connsiteY6" fmla="*/ 970356 h 1056716"/>
              <a:gd name="connsiteX7" fmla="*/ 1432560 w 3754120"/>
              <a:gd name="connsiteY7" fmla="*/ 50876 h 1056716"/>
              <a:gd name="connsiteX8" fmla="*/ 1569720 w 3754120"/>
              <a:gd name="connsiteY8" fmla="*/ 995756 h 1056716"/>
              <a:gd name="connsiteX9" fmla="*/ 1818640 w 3754120"/>
              <a:gd name="connsiteY9" fmla="*/ 86436 h 1056716"/>
              <a:gd name="connsiteX10" fmla="*/ 1889760 w 3754120"/>
              <a:gd name="connsiteY10" fmla="*/ 1005916 h 1056716"/>
              <a:gd name="connsiteX11" fmla="*/ 2230120 w 3754120"/>
              <a:gd name="connsiteY11" fmla="*/ 81356 h 1056716"/>
              <a:gd name="connsiteX12" fmla="*/ 2433320 w 3754120"/>
              <a:gd name="connsiteY12" fmla="*/ 1000836 h 1056716"/>
              <a:gd name="connsiteX13" fmla="*/ 2580640 w 3754120"/>
              <a:gd name="connsiteY13" fmla="*/ 76276 h 1056716"/>
              <a:gd name="connsiteX14" fmla="*/ 2768600 w 3754120"/>
              <a:gd name="connsiteY14" fmla="*/ 965276 h 1056716"/>
              <a:gd name="connsiteX15" fmla="*/ 3053080 w 3754120"/>
              <a:gd name="connsiteY15" fmla="*/ 101676 h 1056716"/>
              <a:gd name="connsiteX16" fmla="*/ 3276600 w 3754120"/>
              <a:gd name="connsiteY16" fmla="*/ 965276 h 1056716"/>
              <a:gd name="connsiteX17" fmla="*/ 3535680 w 3754120"/>
              <a:gd name="connsiteY17" fmla="*/ 147396 h 1056716"/>
              <a:gd name="connsiteX18" fmla="*/ 3754120 w 3754120"/>
              <a:gd name="connsiteY18" fmla="*/ 985596 h 1056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754120" h="1056716">
                <a:moveTo>
                  <a:pt x="0" y="1056716"/>
                </a:moveTo>
                <a:cubicBezTo>
                  <a:pt x="92286" y="533476"/>
                  <a:pt x="184573" y="10236"/>
                  <a:pt x="259080" y="76"/>
                </a:cubicBezTo>
                <a:cubicBezTo>
                  <a:pt x="333587" y="-10084"/>
                  <a:pt x="370840" y="990676"/>
                  <a:pt x="447040" y="995756"/>
                </a:cubicBezTo>
                <a:cubicBezTo>
                  <a:pt x="523240" y="1000836"/>
                  <a:pt x="655320" y="36483"/>
                  <a:pt x="716280" y="30556"/>
                </a:cubicBezTo>
                <a:cubicBezTo>
                  <a:pt x="777240" y="24629"/>
                  <a:pt x="746760" y="952576"/>
                  <a:pt x="812800" y="960196"/>
                </a:cubicBezTo>
                <a:cubicBezTo>
                  <a:pt x="878840" y="967816"/>
                  <a:pt x="1038860" y="74583"/>
                  <a:pt x="1112520" y="76276"/>
                </a:cubicBezTo>
                <a:cubicBezTo>
                  <a:pt x="1186180" y="77969"/>
                  <a:pt x="1201420" y="974589"/>
                  <a:pt x="1254760" y="970356"/>
                </a:cubicBezTo>
                <a:cubicBezTo>
                  <a:pt x="1308100" y="966123"/>
                  <a:pt x="1380067" y="46643"/>
                  <a:pt x="1432560" y="50876"/>
                </a:cubicBezTo>
                <a:cubicBezTo>
                  <a:pt x="1485053" y="55109"/>
                  <a:pt x="1505373" y="989829"/>
                  <a:pt x="1569720" y="995756"/>
                </a:cubicBezTo>
                <a:cubicBezTo>
                  <a:pt x="1634067" y="1001683"/>
                  <a:pt x="1765300" y="84743"/>
                  <a:pt x="1818640" y="86436"/>
                </a:cubicBezTo>
                <a:cubicBezTo>
                  <a:pt x="1871980" y="88129"/>
                  <a:pt x="1821180" y="1006763"/>
                  <a:pt x="1889760" y="1005916"/>
                </a:cubicBezTo>
                <a:cubicBezTo>
                  <a:pt x="1958340" y="1005069"/>
                  <a:pt x="2139527" y="82203"/>
                  <a:pt x="2230120" y="81356"/>
                </a:cubicBezTo>
                <a:cubicBezTo>
                  <a:pt x="2320713" y="80509"/>
                  <a:pt x="2374900" y="1001683"/>
                  <a:pt x="2433320" y="1000836"/>
                </a:cubicBezTo>
                <a:cubicBezTo>
                  <a:pt x="2491740" y="999989"/>
                  <a:pt x="2524760" y="82203"/>
                  <a:pt x="2580640" y="76276"/>
                </a:cubicBezTo>
                <a:cubicBezTo>
                  <a:pt x="2636520" y="70349"/>
                  <a:pt x="2689860" y="961043"/>
                  <a:pt x="2768600" y="965276"/>
                </a:cubicBezTo>
                <a:cubicBezTo>
                  <a:pt x="2847340" y="969509"/>
                  <a:pt x="2968413" y="101676"/>
                  <a:pt x="3053080" y="101676"/>
                </a:cubicBezTo>
                <a:cubicBezTo>
                  <a:pt x="3137747" y="101676"/>
                  <a:pt x="3196167" y="957656"/>
                  <a:pt x="3276600" y="965276"/>
                </a:cubicBezTo>
                <a:cubicBezTo>
                  <a:pt x="3357033" y="972896"/>
                  <a:pt x="3456093" y="144009"/>
                  <a:pt x="3535680" y="147396"/>
                </a:cubicBezTo>
                <a:cubicBezTo>
                  <a:pt x="3615267" y="150783"/>
                  <a:pt x="3684693" y="568189"/>
                  <a:pt x="3754120" y="985596"/>
                </a:cubicBezTo>
              </a:path>
            </a:pathLst>
          </a:custGeom>
          <a:ln w="285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/>
          <p:cNvCxnSpPr/>
          <p:nvPr/>
        </p:nvCxnSpPr>
        <p:spPr>
          <a:xfrm>
            <a:off x="873760" y="107398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528320" y="107398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1234440" y="107398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1976120" y="107398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1595120" y="107398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2339340" y="1096154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3042920" y="10972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2697480" y="10972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3403600" y="10972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4145280" y="10972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3764280" y="10972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914400" y="28641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568960" y="28641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1275080" y="28641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2016760" y="28641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1635760" y="28641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2379980" y="2886346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3083560" y="2887472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2738120" y="2887472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3444240" y="2887472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4185920" y="2887472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3804920" y="2887472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1087120" y="2874302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741680" y="2874302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1447800" y="2874302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2189480" y="2874302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1808480" y="2874302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2552700" y="289646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3256280" y="2897594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2910840" y="2897594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3616960" y="2897594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>
            <a:off x="3977640" y="2897594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1" name="Group 60"/>
          <p:cNvGrpSpPr/>
          <p:nvPr/>
        </p:nvGrpSpPr>
        <p:grpSpPr>
          <a:xfrm>
            <a:off x="4825526" y="972045"/>
            <a:ext cx="3928177" cy="1102704"/>
            <a:chOff x="853440" y="1356360"/>
            <a:chExt cx="2184400" cy="746760"/>
          </a:xfrm>
        </p:grpSpPr>
        <p:cxnSp>
          <p:nvCxnSpPr>
            <p:cNvPr id="62" name="Straight Connector 61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1" name="Freeform 80"/>
          <p:cNvSpPr/>
          <p:nvPr/>
        </p:nvSpPr>
        <p:spPr>
          <a:xfrm>
            <a:off x="4926013" y="1393631"/>
            <a:ext cx="3617912" cy="566932"/>
          </a:xfrm>
          <a:custGeom>
            <a:avLst/>
            <a:gdLst>
              <a:gd name="connsiteX0" fmla="*/ 0 w 3617912"/>
              <a:gd name="connsiteY0" fmla="*/ 566932 h 566932"/>
              <a:gd name="connsiteX1" fmla="*/ 344487 w 3617912"/>
              <a:gd name="connsiteY1" fmla="*/ 155769 h 566932"/>
              <a:gd name="connsiteX2" fmla="*/ 708025 w 3617912"/>
              <a:gd name="connsiteY2" fmla="*/ 194 h 566932"/>
              <a:gd name="connsiteX3" fmla="*/ 1069975 w 3617912"/>
              <a:gd name="connsiteY3" fmla="*/ 181169 h 566932"/>
              <a:gd name="connsiteX4" fmla="*/ 1438275 w 3617912"/>
              <a:gd name="connsiteY4" fmla="*/ 452632 h 566932"/>
              <a:gd name="connsiteX5" fmla="*/ 1804987 w 3617912"/>
              <a:gd name="connsiteY5" fmla="*/ 563757 h 566932"/>
              <a:gd name="connsiteX6" fmla="*/ 2170112 w 3617912"/>
              <a:gd name="connsiteY6" fmla="*/ 455807 h 566932"/>
              <a:gd name="connsiteX7" fmla="*/ 2513012 w 3617912"/>
              <a:gd name="connsiteY7" fmla="*/ 289119 h 566932"/>
              <a:gd name="connsiteX8" fmla="*/ 2886075 w 3617912"/>
              <a:gd name="connsiteY8" fmla="*/ 120844 h 566932"/>
              <a:gd name="connsiteX9" fmla="*/ 3236912 w 3617912"/>
              <a:gd name="connsiteY9" fmla="*/ 12894 h 566932"/>
              <a:gd name="connsiteX10" fmla="*/ 3617912 w 3617912"/>
              <a:gd name="connsiteY10" fmla="*/ 346269 h 566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7912" h="566932">
                <a:moveTo>
                  <a:pt x="0" y="566932"/>
                </a:moveTo>
                <a:cubicBezTo>
                  <a:pt x="113241" y="408578"/>
                  <a:pt x="226483" y="250225"/>
                  <a:pt x="344487" y="155769"/>
                </a:cubicBezTo>
                <a:cubicBezTo>
                  <a:pt x="462491" y="61313"/>
                  <a:pt x="587110" y="-4039"/>
                  <a:pt x="708025" y="194"/>
                </a:cubicBezTo>
                <a:cubicBezTo>
                  <a:pt x="828940" y="4427"/>
                  <a:pt x="948267" y="105763"/>
                  <a:pt x="1069975" y="181169"/>
                </a:cubicBezTo>
                <a:cubicBezTo>
                  <a:pt x="1191683" y="256575"/>
                  <a:pt x="1315773" y="388867"/>
                  <a:pt x="1438275" y="452632"/>
                </a:cubicBezTo>
                <a:cubicBezTo>
                  <a:pt x="1560777" y="516397"/>
                  <a:pt x="1683014" y="563228"/>
                  <a:pt x="1804987" y="563757"/>
                </a:cubicBezTo>
                <a:cubicBezTo>
                  <a:pt x="1926960" y="564286"/>
                  <a:pt x="2052108" y="501580"/>
                  <a:pt x="2170112" y="455807"/>
                </a:cubicBezTo>
                <a:cubicBezTo>
                  <a:pt x="2288116" y="410034"/>
                  <a:pt x="2393685" y="344946"/>
                  <a:pt x="2513012" y="289119"/>
                </a:cubicBezTo>
                <a:cubicBezTo>
                  <a:pt x="2632339" y="233292"/>
                  <a:pt x="2765425" y="166881"/>
                  <a:pt x="2886075" y="120844"/>
                </a:cubicBezTo>
                <a:cubicBezTo>
                  <a:pt x="3006725" y="74807"/>
                  <a:pt x="3114939" y="-24677"/>
                  <a:pt x="3236912" y="12894"/>
                </a:cubicBezTo>
                <a:cubicBezTo>
                  <a:pt x="3358885" y="50465"/>
                  <a:pt x="3488398" y="198367"/>
                  <a:pt x="3617912" y="346269"/>
                </a:cubicBezTo>
              </a:path>
            </a:pathLst>
          </a:custGeom>
          <a:ln w="381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Freeform 107"/>
          <p:cNvSpPr/>
          <p:nvPr/>
        </p:nvSpPr>
        <p:spPr>
          <a:xfrm>
            <a:off x="4949825" y="2917386"/>
            <a:ext cx="3622675" cy="1029329"/>
          </a:xfrm>
          <a:custGeom>
            <a:avLst/>
            <a:gdLst>
              <a:gd name="connsiteX0" fmla="*/ 0 w 3622675"/>
              <a:gd name="connsiteY0" fmla="*/ 551302 h 1029329"/>
              <a:gd name="connsiteX1" fmla="*/ 342900 w 3622675"/>
              <a:gd name="connsiteY1" fmla="*/ 965639 h 1029329"/>
              <a:gd name="connsiteX2" fmla="*/ 709613 w 3622675"/>
              <a:gd name="connsiteY2" fmla="*/ 892614 h 1029329"/>
              <a:gd name="connsiteX3" fmla="*/ 1069975 w 3622675"/>
              <a:gd name="connsiteY3" fmla="*/ 130614 h 1029329"/>
              <a:gd name="connsiteX4" fmla="*/ 1444625 w 3622675"/>
              <a:gd name="connsiteY4" fmla="*/ 868802 h 1029329"/>
              <a:gd name="connsiteX5" fmla="*/ 1817688 w 3622675"/>
              <a:gd name="connsiteY5" fmla="*/ 964052 h 1029329"/>
              <a:gd name="connsiteX6" fmla="*/ 2170113 w 3622675"/>
              <a:gd name="connsiteY6" fmla="*/ 71877 h 1029329"/>
              <a:gd name="connsiteX7" fmla="*/ 2519363 w 3622675"/>
              <a:gd name="connsiteY7" fmla="*/ 81402 h 1029329"/>
              <a:gd name="connsiteX8" fmla="*/ 2874963 w 3622675"/>
              <a:gd name="connsiteY8" fmla="*/ 303652 h 1029329"/>
              <a:gd name="connsiteX9" fmla="*/ 3241675 w 3622675"/>
              <a:gd name="connsiteY9" fmla="*/ 862452 h 1029329"/>
              <a:gd name="connsiteX10" fmla="*/ 3622675 w 3622675"/>
              <a:gd name="connsiteY10" fmla="*/ 640202 h 1029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22675" h="1029329">
                <a:moveTo>
                  <a:pt x="0" y="551302"/>
                </a:moveTo>
                <a:cubicBezTo>
                  <a:pt x="112315" y="730028"/>
                  <a:pt x="224631" y="908754"/>
                  <a:pt x="342900" y="965639"/>
                </a:cubicBezTo>
                <a:cubicBezTo>
                  <a:pt x="461169" y="1022524"/>
                  <a:pt x="588434" y="1031785"/>
                  <a:pt x="709613" y="892614"/>
                </a:cubicBezTo>
                <a:cubicBezTo>
                  <a:pt x="830792" y="753443"/>
                  <a:pt x="947473" y="134583"/>
                  <a:pt x="1069975" y="130614"/>
                </a:cubicBezTo>
                <a:cubicBezTo>
                  <a:pt x="1192477" y="126645"/>
                  <a:pt x="1320006" y="729896"/>
                  <a:pt x="1444625" y="868802"/>
                </a:cubicBezTo>
                <a:cubicBezTo>
                  <a:pt x="1569244" y="1007708"/>
                  <a:pt x="1696773" y="1096873"/>
                  <a:pt x="1817688" y="964052"/>
                </a:cubicBezTo>
                <a:cubicBezTo>
                  <a:pt x="1938603" y="831231"/>
                  <a:pt x="2053167" y="218985"/>
                  <a:pt x="2170113" y="71877"/>
                </a:cubicBezTo>
                <a:cubicBezTo>
                  <a:pt x="2287059" y="-75231"/>
                  <a:pt x="2401888" y="42773"/>
                  <a:pt x="2519363" y="81402"/>
                </a:cubicBezTo>
                <a:cubicBezTo>
                  <a:pt x="2636838" y="120031"/>
                  <a:pt x="2754578" y="173477"/>
                  <a:pt x="2874963" y="303652"/>
                </a:cubicBezTo>
                <a:cubicBezTo>
                  <a:pt x="2995348" y="433827"/>
                  <a:pt x="3117056" y="806360"/>
                  <a:pt x="3241675" y="862452"/>
                </a:cubicBezTo>
                <a:cubicBezTo>
                  <a:pt x="3366294" y="918544"/>
                  <a:pt x="3494484" y="779373"/>
                  <a:pt x="3622675" y="640202"/>
                </a:cubicBezTo>
              </a:path>
            </a:pathLst>
          </a:cu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 4"/>
          <p:cNvSpPr/>
          <p:nvPr/>
        </p:nvSpPr>
        <p:spPr>
          <a:xfrm>
            <a:off x="4943475" y="2891285"/>
            <a:ext cx="3632200" cy="994915"/>
          </a:xfrm>
          <a:custGeom>
            <a:avLst/>
            <a:gdLst>
              <a:gd name="connsiteX0" fmla="*/ 0 w 3632200"/>
              <a:gd name="connsiteY0" fmla="*/ 582165 h 994915"/>
              <a:gd name="connsiteX1" fmla="*/ 179388 w 3632200"/>
              <a:gd name="connsiteY1" fmla="*/ 9078 h 994915"/>
              <a:gd name="connsiteX2" fmla="*/ 354013 w 3632200"/>
              <a:gd name="connsiteY2" fmla="*/ 986978 h 994915"/>
              <a:gd name="connsiteX3" fmla="*/ 523875 w 3632200"/>
              <a:gd name="connsiteY3" fmla="*/ 459928 h 994915"/>
              <a:gd name="connsiteX4" fmla="*/ 711200 w 3632200"/>
              <a:gd name="connsiteY4" fmla="*/ 931415 h 994915"/>
              <a:gd name="connsiteX5" fmla="*/ 877888 w 3632200"/>
              <a:gd name="connsiteY5" fmla="*/ 483740 h 994915"/>
              <a:gd name="connsiteX6" fmla="*/ 1082675 w 3632200"/>
              <a:gd name="connsiteY6" fmla="*/ 171003 h 994915"/>
              <a:gd name="connsiteX7" fmla="*/ 1246188 w 3632200"/>
              <a:gd name="connsiteY7" fmla="*/ 626615 h 994915"/>
              <a:gd name="connsiteX8" fmla="*/ 1460500 w 3632200"/>
              <a:gd name="connsiteY8" fmla="*/ 885378 h 994915"/>
              <a:gd name="connsiteX9" fmla="*/ 1627188 w 3632200"/>
              <a:gd name="connsiteY9" fmla="*/ 498028 h 994915"/>
              <a:gd name="connsiteX10" fmla="*/ 1819275 w 3632200"/>
              <a:gd name="connsiteY10" fmla="*/ 985390 h 994915"/>
              <a:gd name="connsiteX11" fmla="*/ 1992313 w 3632200"/>
              <a:gd name="connsiteY11" fmla="*/ 466278 h 994915"/>
              <a:gd name="connsiteX12" fmla="*/ 2179638 w 3632200"/>
              <a:gd name="connsiteY12" fmla="*/ 104328 h 994915"/>
              <a:gd name="connsiteX13" fmla="*/ 2354263 w 3632200"/>
              <a:gd name="connsiteY13" fmla="*/ 994915 h 994915"/>
              <a:gd name="connsiteX14" fmla="*/ 2527300 w 3632200"/>
              <a:gd name="connsiteY14" fmla="*/ 99565 h 994915"/>
              <a:gd name="connsiteX15" fmla="*/ 2692400 w 3632200"/>
              <a:gd name="connsiteY15" fmla="*/ 958403 h 994915"/>
              <a:gd name="connsiteX16" fmla="*/ 2895600 w 3632200"/>
              <a:gd name="connsiteY16" fmla="*/ 277365 h 994915"/>
              <a:gd name="connsiteX17" fmla="*/ 3054350 w 3632200"/>
              <a:gd name="connsiteY17" fmla="*/ 358328 h 994915"/>
              <a:gd name="connsiteX18" fmla="*/ 3246438 w 3632200"/>
              <a:gd name="connsiteY18" fmla="*/ 893315 h 994915"/>
              <a:gd name="connsiteX19" fmla="*/ 3421063 w 3632200"/>
              <a:gd name="connsiteY19" fmla="*/ 186878 h 994915"/>
              <a:gd name="connsiteX20" fmla="*/ 3632200 w 3632200"/>
              <a:gd name="connsiteY20" fmla="*/ 677415 h 994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632200" h="994915">
                <a:moveTo>
                  <a:pt x="0" y="582165"/>
                </a:moveTo>
                <a:cubicBezTo>
                  <a:pt x="60193" y="261887"/>
                  <a:pt x="120386" y="-58391"/>
                  <a:pt x="179388" y="9078"/>
                </a:cubicBezTo>
                <a:cubicBezTo>
                  <a:pt x="238390" y="76547"/>
                  <a:pt x="296599" y="911836"/>
                  <a:pt x="354013" y="986978"/>
                </a:cubicBezTo>
                <a:cubicBezTo>
                  <a:pt x="411427" y="1062120"/>
                  <a:pt x="464344" y="469188"/>
                  <a:pt x="523875" y="459928"/>
                </a:cubicBezTo>
                <a:cubicBezTo>
                  <a:pt x="583406" y="450668"/>
                  <a:pt x="652198" y="927446"/>
                  <a:pt x="711200" y="931415"/>
                </a:cubicBezTo>
                <a:cubicBezTo>
                  <a:pt x="770202" y="935384"/>
                  <a:pt x="815976" y="610475"/>
                  <a:pt x="877888" y="483740"/>
                </a:cubicBezTo>
                <a:cubicBezTo>
                  <a:pt x="939800" y="357005"/>
                  <a:pt x="1021292" y="147191"/>
                  <a:pt x="1082675" y="171003"/>
                </a:cubicBezTo>
                <a:cubicBezTo>
                  <a:pt x="1144058" y="194815"/>
                  <a:pt x="1183217" y="507553"/>
                  <a:pt x="1246188" y="626615"/>
                </a:cubicBezTo>
                <a:cubicBezTo>
                  <a:pt x="1309159" y="745677"/>
                  <a:pt x="1397000" y="906809"/>
                  <a:pt x="1460500" y="885378"/>
                </a:cubicBezTo>
                <a:cubicBezTo>
                  <a:pt x="1524000" y="863947"/>
                  <a:pt x="1567392" y="481359"/>
                  <a:pt x="1627188" y="498028"/>
                </a:cubicBezTo>
                <a:cubicBezTo>
                  <a:pt x="1686984" y="514697"/>
                  <a:pt x="1758421" y="990682"/>
                  <a:pt x="1819275" y="985390"/>
                </a:cubicBezTo>
                <a:cubicBezTo>
                  <a:pt x="1880129" y="980098"/>
                  <a:pt x="1932253" y="613122"/>
                  <a:pt x="1992313" y="466278"/>
                </a:cubicBezTo>
                <a:cubicBezTo>
                  <a:pt x="2052373" y="319434"/>
                  <a:pt x="2119313" y="16222"/>
                  <a:pt x="2179638" y="104328"/>
                </a:cubicBezTo>
                <a:cubicBezTo>
                  <a:pt x="2239963" y="192434"/>
                  <a:pt x="2296319" y="995709"/>
                  <a:pt x="2354263" y="994915"/>
                </a:cubicBezTo>
                <a:cubicBezTo>
                  <a:pt x="2412207" y="994121"/>
                  <a:pt x="2470944" y="105650"/>
                  <a:pt x="2527300" y="99565"/>
                </a:cubicBezTo>
                <a:cubicBezTo>
                  <a:pt x="2583656" y="93480"/>
                  <a:pt x="2631017" y="928770"/>
                  <a:pt x="2692400" y="958403"/>
                </a:cubicBezTo>
                <a:cubicBezTo>
                  <a:pt x="2753783" y="988036"/>
                  <a:pt x="2835275" y="377377"/>
                  <a:pt x="2895600" y="277365"/>
                </a:cubicBezTo>
                <a:cubicBezTo>
                  <a:pt x="2955925" y="177353"/>
                  <a:pt x="2995877" y="255670"/>
                  <a:pt x="3054350" y="358328"/>
                </a:cubicBezTo>
                <a:cubicBezTo>
                  <a:pt x="3112823" y="460986"/>
                  <a:pt x="3185319" y="921890"/>
                  <a:pt x="3246438" y="893315"/>
                </a:cubicBezTo>
                <a:cubicBezTo>
                  <a:pt x="3307557" y="864740"/>
                  <a:pt x="3356769" y="222861"/>
                  <a:pt x="3421063" y="186878"/>
                </a:cubicBezTo>
                <a:cubicBezTo>
                  <a:pt x="3485357" y="150895"/>
                  <a:pt x="3558778" y="414155"/>
                  <a:pt x="3632200" y="677415"/>
                </a:cubicBezTo>
              </a:path>
            </a:pathLst>
          </a:custGeom>
          <a:ln w="285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TextBox 89"/>
          <p:cNvSpPr txBox="1"/>
          <p:nvPr/>
        </p:nvSpPr>
        <p:spPr>
          <a:xfrm>
            <a:off x="1407795" y="4452946"/>
            <a:ext cx="64224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tx2"/>
                </a:solidFill>
              </a:rPr>
              <a:t>Accurate sampling vs </a:t>
            </a:r>
            <a:r>
              <a:rPr lang="en-US" sz="1400" dirty="0" err="1" smtClean="0">
                <a:solidFill>
                  <a:schemeClr val="tx2"/>
                </a:solidFill>
              </a:rPr>
              <a:t>photobleaching</a:t>
            </a:r>
            <a:r>
              <a:rPr lang="en-US" sz="1400" dirty="0" smtClean="0">
                <a:solidFill>
                  <a:schemeClr val="tx2"/>
                </a:solidFill>
              </a:rPr>
              <a:t> &amp; data size</a:t>
            </a:r>
          </a:p>
        </p:txBody>
      </p:sp>
    </p:spTree>
    <p:extLst>
      <p:ext uri="{BB962C8B-B14F-4D97-AF65-F5344CB8AC3E}">
        <p14:creationId xmlns:p14="http://schemas.microsoft.com/office/powerpoint/2010/main" val="3552411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Signal to noise ratio (SNR)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335807" y="1046136"/>
            <a:ext cx="32709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Resolution irrelevant if you can’t </a:t>
            </a:r>
            <a:r>
              <a:rPr lang="en-US" dirty="0" smtClean="0">
                <a:solidFill>
                  <a:schemeClr val="tx2"/>
                </a:solidFill>
              </a:rPr>
              <a:t>detect structures of interest  </a:t>
            </a:r>
          </a:p>
        </p:txBody>
      </p:sp>
    </p:spTree>
    <p:extLst>
      <p:ext uri="{BB962C8B-B14F-4D97-AF65-F5344CB8AC3E}">
        <p14:creationId xmlns:p14="http://schemas.microsoft.com/office/powerpoint/2010/main" val="3289797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Signal to noise ratio (SNR)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335807" y="1046136"/>
            <a:ext cx="32709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Resolution irrelevant if you can’t </a:t>
            </a:r>
            <a:r>
              <a:rPr lang="en-US" dirty="0" smtClean="0">
                <a:solidFill>
                  <a:schemeClr val="tx2"/>
                </a:solidFill>
              </a:rPr>
              <a:t>detect structures of interest 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52362" y="1166382"/>
            <a:ext cx="1666963" cy="169163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l="7175" t="14188" r="58106" b="23477"/>
          <a:stretch/>
        </p:blipFill>
        <p:spPr>
          <a:xfrm>
            <a:off x="4756475" y="3099763"/>
            <a:ext cx="1658738" cy="1675188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 rotWithShape="1">
          <a:blip r:embed="rId4"/>
          <a:srcRect l="48808" t="11229" r="15842" b="26333"/>
          <a:stretch/>
        </p:blipFill>
        <p:spPr>
          <a:xfrm>
            <a:off x="7121335" y="3052507"/>
            <a:ext cx="1688895" cy="1677929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 rotWithShape="1">
          <a:blip r:embed="rId5"/>
          <a:srcRect l="52713" t="10776" r="12224" b="27194"/>
          <a:stretch/>
        </p:blipFill>
        <p:spPr>
          <a:xfrm>
            <a:off x="7135043" y="1191057"/>
            <a:ext cx="1675187" cy="1666963"/>
          </a:xfrm>
          <a:prstGeom prst="rect">
            <a:avLst/>
          </a:prstGeom>
        </p:spPr>
      </p:pic>
      <p:sp>
        <p:nvSpPr>
          <p:cNvPr id="64" name="TextBox 63"/>
          <p:cNvSpPr txBox="1"/>
          <p:nvPr/>
        </p:nvSpPr>
        <p:spPr>
          <a:xfrm>
            <a:off x="4783828" y="736927"/>
            <a:ext cx="1733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High resolution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7098876" y="724482"/>
            <a:ext cx="1733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Low resolution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4036644" y="1646300"/>
            <a:ext cx="10851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High SNR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4050353" y="3458439"/>
            <a:ext cx="10851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Low SNR</a:t>
            </a:r>
          </a:p>
        </p:txBody>
      </p:sp>
    </p:spTree>
    <p:extLst>
      <p:ext uri="{BB962C8B-B14F-4D97-AF65-F5344CB8AC3E}">
        <p14:creationId xmlns:p14="http://schemas.microsoft.com/office/powerpoint/2010/main" val="808862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Signal to noise ratio (SNR)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335807" y="1046136"/>
            <a:ext cx="32709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Resolution irrelevant if you can’t </a:t>
            </a:r>
            <a:r>
              <a:rPr lang="en-US" dirty="0" smtClean="0">
                <a:solidFill>
                  <a:schemeClr val="tx2"/>
                </a:solidFill>
              </a:rPr>
              <a:t>detect structures of interest 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52362" y="1166382"/>
            <a:ext cx="1666963" cy="169163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l="7175" t="14188" r="58106" b="23477"/>
          <a:stretch/>
        </p:blipFill>
        <p:spPr>
          <a:xfrm>
            <a:off x="4756475" y="3099763"/>
            <a:ext cx="1658738" cy="1675188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 rotWithShape="1">
          <a:blip r:embed="rId4"/>
          <a:srcRect l="48808" t="11229" r="15842" b="26333"/>
          <a:stretch/>
        </p:blipFill>
        <p:spPr>
          <a:xfrm>
            <a:off x="7121335" y="3052507"/>
            <a:ext cx="1688895" cy="1677929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 rotWithShape="1">
          <a:blip r:embed="rId5"/>
          <a:srcRect l="52713" t="10776" r="12224" b="27194"/>
          <a:stretch/>
        </p:blipFill>
        <p:spPr>
          <a:xfrm>
            <a:off x="7135043" y="1191057"/>
            <a:ext cx="1675187" cy="1666963"/>
          </a:xfrm>
          <a:prstGeom prst="rect">
            <a:avLst/>
          </a:prstGeom>
        </p:spPr>
      </p:pic>
      <p:sp>
        <p:nvSpPr>
          <p:cNvPr id="64" name="TextBox 63"/>
          <p:cNvSpPr txBox="1"/>
          <p:nvPr/>
        </p:nvSpPr>
        <p:spPr>
          <a:xfrm>
            <a:off x="4783828" y="736927"/>
            <a:ext cx="1733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High resolution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7098876" y="724482"/>
            <a:ext cx="1733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Low resolution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4036644" y="1646300"/>
            <a:ext cx="10851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High SNR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4050353" y="3458439"/>
            <a:ext cx="10851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Low SNR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371367" y="3475692"/>
            <a:ext cx="32709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Contrast often the most important aspect of a good image</a:t>
            </a:r>
          </a:p>
        </p:txBody>
      </p:sp>
    </p:spTree>
    <p:extLst>
      <p:ext uri="{BB962C8B-B14F-4D97-AF65-F5344CB8AC3E}">
        <p14:creationId xmlns:p14="http://schemas.microsoft.com/office/powerpoint/2010/main" val="1811560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5552176" cy="747374"/>
          </a:xfrm>
        </p:spPr>
        <p:txBody>
          <a:bodyPr/>
          <a:lstStyle/>
          <a:p>
            <a:r>
              <a:rPr lang="en-US" dirty="0" smtClean="0"/>
              <a:t>Course website</a:t>
            </a:r>
          </a:p>
          <a:p>
            <a:pPr lvl="1"/>
            <a:endParaRPr lang="en-US" dirty="0" smtClean="0"/>
          </a:p>
        </p:txBody>
      </p:sp>
      <p:sp>
        <p:nvSpPr>
          <p:cNvPr id="4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530162" y="1141399"/>
            <a:ext cx="4831993" cy="747374"/>
          </a:xfrm>
        </p:spPr>
        <p:txBody>
          <a:bodyPr/>
          <a:lstStyle/>
          <a:p>
            <a:r>
              <a:rPr lang="en-US" sz="3600" dirty="0" smtClean="0">
                <a:hlinkClick r:id="rId3"/>
              </a:rPr>
              <a:t>bit.ly/ICR-image</a:t>
            </a:r>
            <a:endParaRPr lang="en-US" dirty="0" smtClean="0"/>
          </a:p>
        </p:txBody>
      </p:sp>
      <p:sp>
        <p:nvSpPr>
          <p:cNvPr id="8" name="Up Arrow 7"/>
          <p:cNvSpPr/>
          <p:nvPr/>
        </p:nvSpPr>
        <p:spPr>
          <a:xfrm>
            <a:off x="8218098" y="413657"/>
            <a:ext cx="373811" cy="489241"/>
          </a:xfrm>
          <a:prstGeom prst="upArrow">
            <a:avLst/>
          </a:prstGeom>
          <a:solidFill>
            <a:schemeClr val="accent6"/>
          </a:solidFill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99971" y="2288151"/>
            <a:ext cx="425505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Slides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Sample images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Software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r>
              <a:rPr lang="en-US" sz="1600" dirty="0" smtClean="0">
                <a:solidFill>
                  <a:schemeClr val="tx2"/>
                </a:solidFill>
              </a:rPr>
              <a:t>More information on main ICR image analysis website</a:t>
            </a:r>
          </a:p>
          <a:p>
            <a:r>
              <a:rPr lang="en-US" sz="1600" dirty="0" smtClean="0">
                <a:solidFill>
                  <a:schemeClr val="tx2"/>
                </a:solidFill>
                <a:hlinkClick r:id="rId4"/>
              </a:rPr>
              <a:t>icr-analysis.github.io</a:t>
            </a:r>
            <a:endParaRPr lang="en-US" sz="1600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4080" y="1141399"/>
            <a:ext cx="3021033" cy="342731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09800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5552176" cy="747374"/>
          </a:xfrm>
        </p:spPr>
        <p:txBody>
          <a:bodyPr/>
          <a:lstStyle/>
          <a:p>
            <a:r>
              <a:rPr lang="en-US" dirty="0" smtClean="0"/>
              <a:t>Why computational image analysis?</a:t>
            </a:r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7641" y="1605171"/>
            <a:ext cx="2843434" cy="160746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4057" y="3312237"/>
            <a:ext cx="2843434" cy="1599431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88351" y="893323"/>
            <a:ext cx="357404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Quantity of data (TB’s per day)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9870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22917" y="262310"/>
            <a:ext cx="6714615" cy="747374"/>
          </a:xfrm>
        </p:spPr>
        <p:txBody>
          <a:bodyPr/>
          <a:lstStyle/>
          <a:p>
            <a:r>
              <a:rPr lang="en-US" dirty="0" smtClean="0"/>
              <a:t>Analysis as a method</a:t>
            </a:r>
          </a:p>
        </p:txBody>
      </p:sp>
    </p:spTree>
    <p:extLst>
      <p:ext uri="{BB962C8B-B14F-4D97-AF65-F5344CB8AC3E}">
        <p14:creationId xmlns:p14="http://schemas.microsoft.com/office/powerpoint/2010/main" val="3136407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22917" y="262310"/>
            <a:ext cx="6714615" cy="747374"/>
          </a:xfrm>
        </p:spPr>
        <p:txBody>
          <a:bodyPr/>
          <a:lstStyle/>
          <a:p>
            <a:r>
              <a:rPr lang="en-US" dirty="0" smtClean="0"/>
              <a:t>Analysis as a method</a:t>
            </a: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6" t="1821" r="3029"/>
          <a:stretch/>
        </p:blipFill>
        <p:spPr>
          <a:xfrm>
            <a:off x="307016" y="1121015"/>
            <a:ext cx="1943059" cy="1564763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sp>
        <p:nvSpPr>
          <p:cNvPr id="187" name="TextBox 186"/>
          <p:cNvSpPr txBox="1"/>
          <p:nvPr/>
        </p:nvSpPr>
        <p:spPr>
          <a:xfrm>
            <a:off x="452281" y="708172"/>
            <a:ext cx="1797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“True” image</a:t>
            </a:r>
          </a:p>
        </p:txBody>
      </p:sp>
    </p:spTree>
    <p:extLst>
      <p:ext uri="{BB962C8B-B14F-4D97-AF65-F5344CB8AC3E}">
        <p14:creationId xmlns:p14="http://schemas.microsoft.com/office/powerpoint/2010/main" val="614004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2294" y="1092322"/>
            <a:ext cx="1990094" cy="1567131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22917" y="262310"/>
            <a:ext cx="6714615" cy="747374"/>
          </a:xfrm>
        </p:spPr>
        <p:txBody>
          <a:bodyPr/>
          <a:lstStyle/>
          <a:p>
            <a:r>
              <a:rPr lang="en-US" dirty="0" smtClean="0"/>
              <a:t>Analysis as a method</a:t>
            </a: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6" t="1821" r="3029"/>
          <a:stretch/>
        </p:blipFill>
        <p:spPr>
          <a:xfrm>
            <a:off x="307016" y="1121015"/>
            <a:ext cx="1943059" cy="1564763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sp>
        <p:nvSpPr>
          <p:cNvPr id="187" name="TextBox 186"/>
          <p:cNvSpPr txBox="1"/>
          <p:nvPr/>
        </p:nvSpPr>
        <p:spPr>
          <a:xfrm>
            <a:off x="452281" y="708172"/>
            <a:ext cx="1797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“True” image</a:t>
            </a:r>
          </a:p>
        </p:txBody>
      </p:sp>
      <p:sp>
        <p:nvSpPr>
          <p:cNvPr id="188" name="TextBox 187"/>
          <p:cNvSpPr txBox="1"/>
          <p:nvPr/>
        </p:nvSpPr>
        <p:spPr>
          <a:xfrm>
            <a:off x="3298676" y="406709"/>
            <a:ext cx="20102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2"/>
                </a:solidFill>
              </a:rPr>
              <a:t>Observed </a:t>
            </a:r>
            <a:r>
              <a:rPr lang="en-US" dirty="0" err="1" smtClean="0">
                <a:solidFill>
                  <a:schemeClr val="tx2"/>
                </a:solidFill>
              </a:rPr>
              <a:t>widefield</a:t>
            </a:r>
            <a:r>
              <a:rPr lang="en-US" dirty="0" smtClean="0">
                <a:solidFill>
                  <a:schemeClr val="tx2"/>
                </a:solidFill>
              </a:rPr>
              <a:t> image</a:t>
            </a:r>
          </a:p>
        </p:txBody>
      </p:sp>
      <p:cxnSp>
        <p:nvCxnSpPr>
          <p:cNvPr id="193" name="Straight Arrow Connector 192"/>
          <p:cNvCxnSpPr/>
          <p:nvPr/>
        </p:nvCxnSpPr>
        <p:spPr>
          <a:xfrm>
            <a:off x="2490061" y="1756475"/>
            <a:ext cx="495946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272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2294" y="1092322"/>
            <a:ext cx="1990094" cy="1567131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22917" y="262310"/>
            <a:ext cx="6714615" cy="747374"/>
          </a:xfrm>
        </p:spPr>
        <p:txBody>
          <a:bodyPr/>
          <a:lstStyle/>
          <a:p>
            <a:r>
              <a:rPr lang="en-US" dirty="0" smtClean="0"/>
              <a:t>Analysis as a method</a:t>
            </a: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6" t="1821" r="3029"/>
          <a:stretch/>
        </p:blipFill>
        <p:spPr>
          <a:xfrm>
            <a:off x="307016" y="1121015"/>
            <a:ext cx="1943059" cy="1564763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2013" y="1053040"/>
            <a:ext cx="1990094" cy="1567131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sp>
        <p:nvSpPr>
          <p:cNvPr id="187" name="TextBox 186"/>
          <p:cNvSpPr txBox="1"/>
          <p:nvPr/>
        </p:nvSpPr>
        <p:spPr>
          <a:xfrm>
            <a:off x="452281" y="708172"/>
            <a:ext cx="1797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“True” image</a:t>
            </a:r>
          </a:p>
        </p:txBody>
      </p:sp>
      <p:sp>
        <p:nvSpPr>
          <p:cNvPr id="188" name="TextBox 187"/>
          <p:cNvSpPr txBox="1"/>
          <p:nvPr/>
        </p:nvSpPr>
        <p:spPr>
          <a:xfrm>
            <a:off x="3298676" y="406709"/>
            <a:ext cx="20102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2"/>
                </a:solidFill>
              </a:rPr>
              <a:t>Observed </a:t>
            </a:r>
            <a:r>
              <a:rPr lang="en-US" dirty="0" err="1" smtClean="0">
                <a:solidFill>
                  <a:schemeClr val="tx2"/>
                </a:solidFill>
              </a:rPr>
              <a:t>widefield</a:t>
            </a:r>
            <a:r>
              <a:rPr lang="en-US" dirty="0" smtClean="0">
                <a:solidFill>
                  <a:schemeClr val="tx2"/>
                </a:solidFill>
              </a:rPr>
              <a:t> image</a:t>
            </a:r>
          </a:p>
        </p:txBody>
      </p:sp>
      <p:sp>
        <p:nvSpPr>
          <p:cNvPr id="189" name="TextBox 188"/>
          <p:cNvSpPr txBox="1"/>
          <p:nvPr/>
        </p:nvSpPr>
        <p:spPr>
          <a:xfrm>
            <a:off x="6267999" y="373652"/>
            <a:ext cx="17977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2"/>
                </a:solidFill>
              </a:rPr>
              <a:t>STORM/</a:t>
            </a:r>
            <a:r>
              <a:rPr lang="en-US" dirty="0" err="1" smtClean="0">
                <a:solidFill>
                  <a:schemeClr val="tx2"/>
                </a:solidFill>
              </a:rPr>
              <a:t>PALMaquisition</a:t>
            </a:r>
            <a:endParaRPr lang="en-US" dirty="0" smtClean="0">
              <a:solidFill>
                <a:schemeClr val="tx2"/>
              </a:solidFill>
            </a:endParaRPr>
          </a:p>
        </p:txBody>
      </p:sp>
      <p:sp>
        <p:nvSpPr>
          <p:cNvPr id="192" name="TextBox 191"/>
          <p:cNvSpPr txBox="1"/>
          <p:nvPr/>
        </p:nvSpPr>
        <p:spPr>
          <a:xfrm>
            <a:off x="456947" y="3545198"/>
            <a:ext cx="1636125" cy="954107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tx2"/>
                </a:solidFill>
              </a:rPr>
              <a:t>STORM/PALM</a:t>
            </a:r>
          </a:p>
        </p:txBody>
      </p:sp>
      <p:cxnSp>
        <p:nvCxnSpPr>
          <p:cNvPr id="197" name="Straight Arrow Connector 196"/>
          <p:cNvCxnSpPr/>
          <p:nvPr/>
        </p:nvCxnSpPr>
        <p:spPr>
          <a:xfrm>
            <a:off x="2490061" y="1756475"/>
            <a:ext cx="495946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98" name="Straight Arrow Connector 197"/>
          <p:cNvCxnSpPr/>
          <p:nvPr/>
        </p:nvCxnSpPr>
        <p:spPr>
          <a:xfrm>
            <a:off x="5492860" y="1806467"/>
            <a:ext cx="495946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0689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2294" y="1092322"/>
            <a:ext cx="1990094" cy="1567131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22917" y="262310"/>
            <a:ext cx="6714615" cy="747374"/>
          </a:xfrm>
        </p:spPr>
        <p:txBody>
          <a:bodyPr/>
          <a:lstStyle/>
          <a:p>
            <a:r>
              <a:rPr lang="en-US" dirty="0" smtClean="0"/>
              <a:t>Analysis as a method</a:t>
            </a: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6" t="1821" r="3029"/>
          <a:stretch/>
        </p:blipFill>
        <p:spPr>
          <a:xfrm>
            <a:off x="307016" y="1121015"/>
            <a:ext cx="1943059" cy="1564763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2013" y="1053040"/>
            <a:ext cx="1990094" cy="1567131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sp>
        <p:nvSpPr>
          <p:cNvPr id="39" name="Sun 38"/>
          <p:cNvSpPr/>
          <p:nvPr/>
        </p:nvSpPr>
        <p:spPr>
          <a:xfrm>
            <a:off x="6237817" y="1101593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Sun 50"/>
          <p:cNvSpPr/>
          <p:nvPr/>
        </p:nvSpPr>
        <p:spPr>
          <a:xfrm>
            <a:off x="7565525" y="1628905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Sun 54"/>
          <p:cNvSpPr/>
          <p:nvPr/>
        </p:nvSpPr>
        <p:spPr>
          <a:xfrm>
            <a:off x="6855697" y="1624638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Sun 57"/>
          <p:cNvSpPr/>
          <p:nvPr/>
        </p:nvSpPr>
        <p:spPr>
          <a:xfrm>
            <a:off x="7573820" y="1226201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Sun 74"/>
          <p:cNvSpPr/>
          <p:nvPr/>
        </p:nvSpPr>
        <p:spPr>
          <a:xfrm>
            <a:off x="7483050" y="1913319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Sun 85"/>
          <p:cNvSpPr/>
          <p:nvPr/>
        </p:nvSpPr>
        <p:spPr>
          <a:xfrm>
            <a:off x="6213874" y="2416346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TextBox 186"/>
          <p:cNvSpPr txBox="1"/>
          <p:nvPr/>
        </p:nvSpPr>
        <p:spPr>
          <a:xfrm>
            <a:off x="452281" y="708172"/>
            <a:ext cx="1797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“True” image</a:t>
            </a:r>
          </a:p>
        </p:txBody>
      </p:sp>
      <p:sp>
        <p:nvSpPr>
          <p:cNvPr id="188" name="TextBox 187"/>
          <p:cNvSpPr txBox="1"/>
          <p:nvPr/>
        </p:nvSpPr>
        <p:spPr>
          <a:xfrm>
            <a:off x="3298676" y="406709"/>
            <a:ext cx="20102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2"/>
                </a:solidFill>
              </a:rPr>
              <a:t>Observed </a:t>
            </a:r>
            <a:r>
              <a:rPr lang="en-US" dirty="0" err="1" smtClean="0">
                <a:solidFill>
                  <a:schemeClr val="tx2"/>
                </a:solidFill>
              </a:rPr>
              <a:t>widefield</a:t>
            </a:r>
            <a:r>
              <a:rPr lang="en-US" dirty="0" smtClean="0">
                <a:solidFill>
                  <a:schemeClr val="tx2"/>
                </a:solidFill>
              </a:rPr>
              <a:t> image</a:t>
            </a:r>
          </a:p>
        </p:txBody>
      </p:sp>
      <p:sp>
        <p:nvSpPr>
          <p:cNvPr id="189" name="TextBox 188"/>
          <p:cNvSpPr txBox="1"/>
          <p:nvPr/>
        </p:nvSpPr>
        <p:spPr>
          <a:xfrm>
            <a:off x="6267999" y="373652"/>
            <a:ext cx="17977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2"/>
                </a:solidFill>
              </a:rPr>
              <a:t>STORM/</a:t>
            </a:r>
            <a:r>
              <a:rPr lang="en-US" dirty="0" err="1" smtClean="0">
                <a:solidFill>
                  <a:schemeClr val="tx2"/>
                </a:solidFill>
              </a:rPr>
              <a:t>PALMaquisition</a:t>
            </a:r>
            <a:endParaRPr lang="en-US" dirty="0" smtClean="0">
              <a:solidFill>
                <a:schemeClr val="tx2"/>
              </a:solidFill>
            </a:endParaRPr>
          </a:p>
        </p:txBody>
      </p:sp>
      <p:sp>
        <p:nvSpPr>
          <p:cNvPr id="192" name="TextBox 191"/>
          <p:cNvSpPr txBox="1"/>
          <p:nvPr/>
        </p:nvSpPr>
        <p:spPr>
          <a:xfrm>
            <a:off x="456947" y="3545198"/>
            <a:ext cx="1636125" cy="954107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tx2"/>
                </a:solidFill>
              </a:rPr>
              <a:t>STORM/PALM</a:t>
            </a:r>
          </a:p>
        </p:txBody>
      </p:sp>
      <p:cxnSp>
        <p:nvCxnSpPr>
          <p:cNvPr id="197" name="Straight Arrow Connector 196"/>
          <p:cNvCxnSpPr/>
          <p:nvPr/>
        </p:nvCxnSpPr>
        <p:spPr>
          <a:xfrm>
            <a:off x="2490061" y="1756475"/>
            <a:ext cx="495946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98" name="Straight Arrow Connector 197"/>
          <p:cNvCxnSpPr/>
          <p:nvPr/>
        </p:nvCxnSpPr>
        <p:spPr>
          <a:xfrm>
            <a:off x="5492860" y="1806467"/>
            <a:ext cx="495946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3412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2294" y="1092322"/>
            <a:ext cx="1990094" cy="1567131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22917" y="262310"/>
            <a:ext cx="6714615" cy="747374"/>
          </a:xfrm>
        </p:spPr>
        <p:txBody>
          <a:bodyPr/>
          <a:lstStyle/>
          <a:p>
            <a:r>
              <a:rPr lang="en-US" dirty="0" smtClean="0"/>
              <a:t>Analysis as a method</a:t>
            </a: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6" t="1821" r="3029"/>
          <a:stretch/>
        </p:blipFill>
        <p:spPr>
          <a:xfrm>
            <a:off x="307016" y="1121015"/>
            <a:ext cx="1943059" cy="1564763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2013" y="1053040"/>
            <a:ext cx="1990094" cy="1567131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sp>
        <p:nvSpPr>
          <p:cNvPr id="39" name="Sun 38"/>
          <p:cNvSpPr/>
          <p:nvPr/>
        </p:nvSpPr>
        <p:spPr>
          <a:xfrm>
            <a:off x="6237817" y="1101593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Sun 39"/>
          <p:cNvSpPr/>
          <p:nvPr/>
        </p:nvSpPr>
        <p:spPr>
          <a:xfrm>
            <a:off x="6506129" y="1476569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Sun 43"/>
          <p:cNvSpPr/>
          <p:nvPr/>
        </p:nvSpPr>
        <p:spPr>
          <a:xfrm>
            <a:off x="7132282" y="1953814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Sun 50"/>
          <p:cNvSpPr/>
          <p:nvPr/>
        </p:nvSpPr>
        <p:spPr>
          <a:xfrm>
            <a:off x="7565525" y="1628905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Sun 52"/>
          <p:cNvSpPr/>
          <p:nvPr/>
        </p:nvSpPr>
        <p:spPr>
          <a:xfrm>
            <a:off x="7196995" y="1616644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Sun 54"/>
          <p:cNvSpPr/>
          <p:nvPr/>
        </p:nvSpPr>
        <p:spPr>
          <a:xfrm>
            <a:off x="6855697" y="1624638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Sun 57"/>
          <p:cNvSpPr/>
          <p:nvPr/>
        </p:nvSpPr>
        <p:spPr>
          <a:xfrm>
            <a:off x="7573820" y="1226201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Sun 58"/>
          <p:cNvSpPr/>
          <p:nvPr/>
        </p:nvSpPr>
        <p:spPr>
          <a:xfrm>
            <a:off x="6253880" y="1342050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Sun 63"/>
          <p:cNvSpPr/>
          <p:nvPr/>
        </p:nvSpPr>
        <p:spPr>
          <a:xfrm>
            <a:off x="7231581" y="1136213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Sun 65"/>
          <p:cNvSpPr/>
          <p:nvPr/>
        </p:nvSpPr>
        <p:spPr>
          <a:xfrm>
            <a:off x="7745075" y="1311692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Sun 67"/>
          <p:cNvSpPr/>
          <p:nvPr/>
        </p:nvSpPr>
        <p:spPr>
          <a:xfrm>
            <a:off x="7973796" y="2076108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Sun 68"/>
          <p:cNvSpPr/>
          <p:nvPr/>
        </p:nvSpPr>
        <p:spPr>
          <a:xfrm>
            <a:off x="7658433" y="2060927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Sun 74"/>
          <p:cNvSpPr/>
          <p:nvPr/>
        </p:nvSpPr>
        <p:spPr>
          <a:xfrm>
            <a:off x="7483050" y="1913319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Sun 82"/>
          <p:cNvSpPr/>
          <p:nvPr/>
        </p:nvSpPr>
        <p:spPr>
          <a:xfrm>
            <a:off x="6636092" y="2153019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Sun 85"/>
          <p:cNvSpPr/>
          <p:nvPr/>
        </p:nvSpPr>
        <p:spPr>
          <a:xfrm>
            <a:off x="6213874" y="2416346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TextBox 186"/>
          <p:cNvSpPr txBox="1"/>
          <p:nvPr/>
        </p:nvSpPr>
        <p:spPr>
          <a:xfrm>
            <a:off x="452281" y="708172"/>
            <a:ext cx="1797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“True” image</a:t>
            </a:r>
          </a:p>
        </p:txBody>
      </p:sp>
      <p:sp>
        <p:nvSpPr>
          <p:cNvPr id="188" name="TextBox 187"/>
          <p:cNvSpPr txBox="1"/>
          <p:nvPr/>
        </p:nvSpPr>
        <p:spPr>
          <a:xfrm>
            <a:off x="3298676" y="406709"/>
            <a:ext cx="20102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2"/>
                </a:solidFill>
              </a:rPr>
              <a:t>Observed </a:t>
            </a:r>
            <a:r>
              <a:rPr lang="en-US" dirty="0" err="1" smtClean="0">
                <a:solidFill>
                  <a:schemeClr val="tx2"/>
                </a:solidFill>
              </a:rPr>
              <a:t>widefield</a:t>
            </a:r>
            <a:r>
              <a:rPr lang="en-US" dirty="0" smtClean="0">
                <a:solidFill>
                  <a:schemeClr val="tx2"/>
                </a:solidFill>
              </a:rPr>
              <a:t> image</a:t>
            </a:r>
          </a:p>
        </p:txBody>
      </p:sp>
      <p:sp>
        <p:nvSpPr>
          <p:cNvPr id="189" name="TextBox 188"/>
          <p:cNvSpPr txBox="1"/>
          <p:nvPr/>
        </p:nvSpPr>
        <p:spPr>
          <a:xfrm>
            <a:off x="6267999" y="373652"/>
            <a:ext cx="17977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2"/>
                </a:solidFill>
              </a:rPr>
              <a:t>STORM/</a:t>
            </a:r>
            <a:r>
              <a:rPr lang="en-US" dirty="0" err="1" smtClean="0">
                <a:solidFill>
                  <a:schemeClr val="tx2"/>
                </a:solidFill>
              </a:rPr>
              <a:t>PALMaquisition</a:t>
            </a:r>
            <a:endParaRPr lang="en-US" dirty="0" smtClean="0">
              <a:solidFill>
                <a:schemeClr val="tx2"/>
              </a:solidFill>
            </a:endParaRPr>
          </a:p>
        </p:txBody>
      </p:sp>
      <p:sp>
        <p:nvSpPr>
          <p:cNvPr id="192" name="TextBox 191"/>
          <p:cNvSpPr txBox="1"/>
          <p:nvPr/>
        </p:nvSpPr>
        <p:spPr>
          <a:xfrm>
            <a:off x="456947" y="3545198"/>
            <a:ext cx="1636125" cy="954107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tx2"/>
                </a:solidFill>
              </a:rPr>
              <a:t>STORM/PALM</a:t>
            </a:r>
          </a:p>
        </p:txBody>
      </p:sp>
      <p:cxnSp>
        <p:nvCxnSpPr>
          <p:cNvPr id="197" name="Straight Arrow Connector 196"/>
          <p:cNvCxnSpPr/>
          <p:nvPr/>
        </p:nvCxnSpPr>
        <p:spPr>
          <a:xfrm>
            <a:off x="2490061" y="1756475"/>
            <a:ext cx="495946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98" name="Straight Arrow Connector 197"/>
          <p:cNvCxnSpPr/>
          <p:nvPr/>
        </p:nvCxnSpPr>
        <p:spPr>
          <a:xfrm>
            <a:off x="5492860" y="1806467"/>
            <a:ext cx="495946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5360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2294" y="1092322"/>
            <a:ext cx="1990094" cy="1567131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22917" y="262310"/>
            <a:ext cx="6714615" cy="747374"/>
          </a:xfrm>
        </p:spPr>
        <p:txBody>
          <a:bodyPr/>
          <a:lstStyle/>
          <a:p>
            <a:r>
              <a:rPr lang="en-US" dirty="0" smtClean="0"/>
              <a:t>Analysis as a method</a:t>
            </a: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6" t="1821" r="3029"/>
          <a:stretch/>
        </p:blipFill>
        <p:spPr>
          <a:xfrm>
            <a:off x="307016" y="1121015"/>
            <a:ext cx="1943059" cy="1564763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2013" y="1053040"/>
            <a:ext cx="1990094" cy="1567131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sp>
        <p:nvSpPr>
          <p:cNvPr id="39" name="Sun 38"/>
          <p:cNvSpPr/>
          <p:nvPr/>
        </p:nvSpPr>
        <p:spPr>
          <a:xfrm>
            <a:off x="6237817" y="1101593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Sun 39"/>
          <p:cNvSpPr/>
          <p:nvPr/>
        </p:nvSpPr>
        <p:spPr>
          <a:xfrm>
            <a:off x="6506129" y="1476569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Sun 41"/>
          <p:cNvSpPr/>
          <p:nvPr/>
        </p:nvSpPr>
        <p:spPr>
          <a:xfrm>
            <a:off x="6781514" y="1751410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Sun 42"/>
          <p:cNvSpPr/>
          <p:nvPr/>
        </p:nvSpPr>
        <p:spPr>
          <a:xfrm>
            <a:off x="7298196" y="2020924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Sun 43"/>
          <p:cNvSpPr/>
          <p:nvPr/>
        </p:nvSpPr>
        <p:spPr>
          <a:xfrm>
            <a:off x="7132282" y="1953814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Sun 48"/>
          <p:cNvSpPr/>
          <p:nvPr/>
        </p:nvSpPr>
        <p:spPr>
          <a:xfrm>
            <a:off x="7955450" y="1706189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Sun 50"/>
          <p:cNvSpPr/>
          <p:nvPr/>
        </p:nvSpPr>
        <p:spPr>
          <a:xfrm>
            <a:off x="7565525" y="1628905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Sun 52"/>
          <p:cNvSpPr/>
          <p:nvPr/>
        </p:nvSpPr>
        <p:spPr>
          <a:xfrm>
            <a:off x="7196995" y="1616644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Sun 54"/>
          <p:cNvSpPr/>
          <p:nvPr/>
        </p:nvSpPr>
        <p:spPr>
          <a:xfrm>
            <a:off x="6855697" y="1624638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Sun 57"/>
          <p:cNvSpPr/>
          <p:nvPr/>
        </p:nvSpPr>
        <p:spPr>
          <a:xfrm>
            <a:off x="7573820" y="1226201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Sun 58"/>
          <p:cNvSpPr/>
          <p:nvPr/>
        </p:nvSpPr>
        <p:spPr>
          <a:xfrm>
            <a:off x="6253880" y="1342050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Sun 60"/>
          <p:cNvSpPr/>
          <p:nvPr/>
        </p:nvSpPr>
        <p:spPr>
          <a:xfrm>
            <a:off x="6681258" y="1224617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Sun 63"/>
          <p:cNvSpPr/>
          <p:nvPr/>
        </p:nvSpPr>
        <p:spPr>
          <a:xfrm>
            <a:off x="7231581" y="1136213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Sun 65"/>
          <p:cNvSpPr/>
          <p:nvPr/>
        </p:nvSpPr>
        <p:spPr>
          <a:xfrm>
            <a:off x="7745075" y="1311692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Sun 67"/>
          <p:cNvSpPr/>
          <p:nvPr/>
        </p:nvSpPr>
        <p:spPr>
          <a:xfrm>
            <a:off x="7973796" y="2076108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Sun 68"/>
          <p:cNvSpPr/>
          <p:nvPr/>
        </p:nvSpPr>
        <p:spPr>
          <a:xfrm>
            <a:off x="7658433" y="2060927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Sun 71"/>
          <p:cNvSpPr/>
          <p:nvPr/>
        </p:nvSpPr>
        <p:spPr>
          <a:xfrm>
            <a:off x="6322416" y="1691041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Sun 74"/>
          <p:cNvSpPr/>
          <p:nvPr/>
        </p:nvSpPr>
        <p:spPr>
          <a:xfrm>
            <a:off x="7483050" y="1913319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Sun 76"/>
          <p:cNvSpPr/>
          <p:nvPr/>
        </p:nvSpPr>
        <p:spPr>
          <a:xfrm>
            <a:off x="7812634" y="2034408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Sun 82"/>
          <p:cNvSpPr/>
          <p:nvPr/>
        </p:nvSpPr>
        <p:spPr>
          <a:xfrm>
            <a:off x="6636092" y="2153019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Sun 85"/>
          <p:cNvSpPr/>
          <p:nvPr/>
        </p:nvSpPr>
        <p:spPr>
          <a:xfrm>
            <a:off x="6213874" y="2416346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TextBox 186"/>
          <p:cNvSpPr txBox="1"/>
          <p:nvPr/>
        </p:nvSpPr>
        <p:spPr>
          <a:xfrm>
            <a:off x="452281" y="708172"/>
            <a:ext cx="1797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“True” image</a:t>
            </a:r>
          </a:p>
        </p:txBody>
      </p:sp>
      <p:sp>
        <p:nvSpPr>
          <p:cNvPr id="188" name="TextBox 187"/>
          <p:cNvSpPr txBox="1"/>
          <p:nvPr/>
        </p:nvSpPr>
        <p:spPr>
          <a:xfrm>
            <a:off x="3298676" y="406709"/>
            <a:ext cx="20102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2"/>
                </a:solidFill>
              </a:rPr>
              <a:t>Observed </a:t>
            </a:r>
            <a:r>
              <a:rPr lang="en-US" dirty="0" err="1" smtClean="0">
                <a:solidFill>
                  <a:schemeClr val="tx2"/>
                </a:solidFill>
              </a:rPr>
              <a:t>widefield</a:t>
            </a:r>
            <a:r>
              <a:rPr lang="en-US" dirty="0" smtClean="0">
                <a:solidFill>
                  <a:schemeClr val="tx2"/>
                </a:solidFill>
              </a:rPr>
              <a:t> image</a:t>
            </a:r>
          </a:p>
        </p:txBody>
      </p:sp>
      <p:sp>
        <p:nvSpPr>
          <p:cNvPr id="189" name="TextBox 188"/>
          <p:cNvSpPr txBox="1"/>
          <p:nvPr/>
        </p:nvSpPr>
        <p:spPr>
          <a:xfrm>
            <a:off x="6267999" y="373652"/>
            <a:ext cx="17977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2"/>
                </a:solidFill>
              </a:rPr>
              <a:t>STORM/</a:t>
            </a:r>
            <a:r>
              <a:rPr lang="en-US" dirty="0" err="1" smtClean="0">
                <a:solidFill>
                  <a:schemeClr val="tx2"/>
                </a:solidFill>
              </a:rPr>
              <a:t>PALMaquisition</a:t>
            </a:r>
            <a:endParaRPr lang="en-US" dirty="0" smtClean="0">
              <a:solidFill>
                <a:schemeClr val="tx2"/>
              </a:solidFill>
            </a:endParaRPr>
          </a:p>
        </p:txBody>
      </p:sp>
      <p:sp>
        <p:nvSpPr>
          <p:cNvPr id="192" name="TextBox 191"/>
          <p:cNvSpPr txBox="1"/>
          <p:nvPr/>
        </p:nvSpPr>
        <p:spPr>
          <a:xfrm>
            <a:off x="456947" y="3545198"/>
            <a:ext cx="1636125" cy="954107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tx2"/>
                </a:solidFill>
              </a:rPr>
              <a:t>STORM/PALM</a:t>
            </a:r>
          </a:p>
        </p:txBody>
      </p:sp>
      <p:cxnSp>
        <p:nvCxnSpPr>
          <p:cNvPr id="197" name="Straight Arrow Connector 196"/>
          <p:cNvCxnSpPr/>
          <p:nvPr/>
        </p:nvCxnSpPr>
        <p:spPr>
          <a:xfrm>
            <a:off x="2490061" y="1756475"/>
            <a:ext cx="495946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98" name="Straight Arrow Connector 197"/>
          <p:cNvCxnSpPr/>
          <p:nvPr/>
        </p:nvCxnSpPr>
        <p:spPr>
          <a:xfrm>
            <a:off x="5492860" y="1806467"/>
            <a:ext cx="495946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9811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2294" y="1092322"/>
            <a:ext cx="1990094" cy="1567131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22917" y="262310"/>
            <a:ext cx="6714615" cy="747374"/>
          </a:xfrm>
        </p:spPr>
        <p:txBody>
          <a:bodyPr/>
          <a:lstStyle/>
          <a:p>
            <a:r>
              <a:rPr lang="en-US" dirty="0" smtClean="0"/>
              <a:t>Analysis as a method</a:t>
            </a: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6" t="1821" r="3029"/>
          <a:stretch/>
        </p:blipFill>
        <p:spPr>
          <a:xfrm>
            <a:off x="307016" y="1121015"/>
            <a:ext cx="1943059" cy="1564763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2013" y="1053040"/>
            <a:ext cx="1990094" cy="1567131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sp>
        <p:nvSpPr>
          <p:cNvPr id="39" name="Sun 38"/>
          <p:cNvSpPr/>
          <p:nvPr/>
        </p:nvSpPr>
        <p:spPr>
          <a:xfrm>
            <a:off x="6237817" y="1101593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Sun 39"/>
          <p:cNvSpPr/>
          <p:nvPr/>
        </p:nvSpPr>
        <p:spPr>
          <a:xfrm>
            <a:off x="6506129" y="1476569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Sun 40"/>
          <p:cNvSpPr/>
          <p:nvPr/>
        </p:nvSpPr>
        <p:spPr>
          <a:xfrm>
            <a:off x="6636092" y="1628905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Sun 41"/>
          <p:cNvSpPr/>
          <p:nvPr/>
        </p:nvSpPr>
        <p:spPr>
          <a:xfrm>
            <a:off x="6781514" y="1751410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Sun 42"/>
          <p:cNvSpPr/>
          <p:nvPr/>
        </p:nvSpPr>
        <p:spPr>
          <a:xfrm>
            <a:off x="7298196" y="2020924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Sun 43"/>
          <p:cNvSpPr/>
          <p:nvPr/>
        </p:nvSpPr>
        <p:spPr>
          <a:xfrm>
            <a:off x="7132282" y="1953814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Sun 44"/>
          <p:cNvSpPr/>
          <p:nvPr/>
        </p:nvSpPr>
        <p:spPr>
          <a:xfrm>
            <a:off x="6938654" y="1852612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Sun 46"/>
          <p:cNvSpPr/>
          <p:nvPr/>
        </p:nvSpPr>
        <p:spPr>
          <a:xfrm>
            <a:off x="6361252" y="1274166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Sun 48"/>
          <p:cNvSpPr/>
          <p:nvPr/>
        </p:nvSpPr>
        <p:spPr>
          <a:xfrm>
            <a:off x="7955450" y="1706189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Sun 49"/>
          <p:cNvSpPr/>
          <p:nvPr/>
        </p:nvSpPr>
        <p:spPr>
          <a:xfrm>
            <a:off x="7759634" y="1678972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Sun 50"/>
          <p:cNvSpPr/>
          <p:nvPr/>
        </p:nvSpPr>
        <p:spPr>
          <a:xfrm>
            <a:off x="7565525" y="1628905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Sun 51"/>
          <p:cNvSpPr/>
          <p:nvPr/>
        </p:nvSpPr>
        <p:spPr>
          <a:xfrm>
            <a:off x="7031081" y="1616117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Sun 52"/>
          <p:cNvSpPr/>
          <p:nvPr/>
        </p:nvSpPr>
        <p:spPr>
          <a:xfrm>
            <a:off x="7196995" y="1616644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Sun 54"/>
          <p:cNvSpPr/>
          <p:nvPr/>
        </p:nvSpPr>
        <p:spPr>
          <a:xfrm>
            <a:off x="6855697" y="1624638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Sun 55"/>
          <p:cNvSpPr/>
          <p:nvPr/>
        </p:nvSpPr>
        <p:spPr>
          <a:xfrm>
            <a:off x="7990476" y="1589839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Sun 57"/>
          <p:cNvSpPr/>
          <p:nvPr/>
        </p:nvSpPr>
        <p:spPr>
          <a:xfrm>
            <a:off x="7573820" y="1226201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Sun 58"/>
          <p:cNvSpPr/>
          <p:nvPr/>
        </p:nvSpPr>
        <p:spPr>
          <a:xfrm>
            <a:off x="6253880" y="1342050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Sun 60"/>
          <p:cNvSpPr/>
          <p:nvPr/>
        </p:nvSpPr>
        <p:spPr>
          <a:xfrm>
            <a:off x="6681258" y="1224617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Sun 61"/>
          <p:cNvSpPr/>
          <p:nvPr/>
        </p:nvSpPr>
        <p:spPr>
          <a:xfrm>
            <a:off x="6855697" y="1186801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Sun 63"/>
          <p:cNvSpPr/>
          <p:nvPr/>
        </p:nvSpPr>
        <p:spPr>
          <a:xfrm>
            <a:off x="7231581" y="1136213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Sun 64"/>
          <p:cNvSpPr/>
          <p:nvPr/>
        </p:nvSpPr>
        <p:spPr>
          <a:xfrm>
            <a:off x="7058098" y="1159098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Sun 65"/>
          <p:cNvSpPr/>
          <p:nvPr/>
        </p:nvSpPr>
        <p:spPr>
          <a:xfrm>
            <a:off x="7745075" y="1311692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Sun 66"/>
          <p:cNvSpPr/>
          <p:nvPr/>
        </p:nvSpPr>
        <p:spPr>
          <a:xfrm>
            <a:off x="8030321" y="2202479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Sun 67"/>
          <p:cNvSpPr/>
          <p:nvPr/>
        </p:nvSpPr>
        <p:spPr>
          <a:xfrm>
            <a:off x="7973796" y="2076108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Sun 68"/>
          <p:cNvSpPr/>
          <p:nvPr/>
        </p:nvSpPr>
        <p:spPr>
          <a:xfrm>
            <a:off x="7658433" y="2060927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Sun 69"/>
          <p:cNvSpPr/>
          <p:nvPr/>
        </p:nvSpPr>
        <p:spPr>
          <a:xfrm>
            <a:off x="6953979" y="2005280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Sun 70"/>
          <p:cNvSpPr/>
          <p:nvPr/>
        </p:nvSpPr>
        <p:spPr>
          <a:xfrm>
            <a:off x="6485523" y="1666179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Sun 71"/>
          <p:cNvSpPr/>
          <p:nvPr/>
        </p:nvSpPr>
        <p:spPr>
          <a:xfrm>
            <a:off x="6322416" y="1691041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Sun 73"/>
          <p:cNvSpPr/>
          <p:nvPr/>
        </p:nvSpPr>
        <p:spPr>
          <a:xfrm>
            <a:off x="7648964" y="1946118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Sun 74"/>
          <p:cNvSpPr/>
          <p:nvPr/>
        </p:nvSpPr>
        <p:spPr>
          <a:xfrm>
            <a:off x="7483050" y="1913319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Sun 75"/>
          <p:cNvSpPr/>
          <p:nvPr/>
        </p:nvSpPr>
        <p:spPr>
          <a:xfrm>
            <a:off x="7319380" y="1884549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Sun 76"/>
          <p:cNvSpPr/>
          <p:nvPr/>
        </p:nvSpPr>
        <p:spPr>
          <a:xfrm>
            <a:off x="7812634" y="2034408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Sun 82"/>
          <p:cNvSpPr/>
          <p:nvPr/>
        </p:nvSpPr>
        <p:spPr>
          <a:xfrm>
            <a:off x="6636092" y="2153019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Sun 83"/>
          <p:cNvSpPr/>
          <p:nvPr/>
        </p:nvSpPr>
        <p:spPr>
          <a:xfrm>
            <a:off x="6471300" y="2236811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Sun 85"/>
          <p:cNvSpPr/>
          <p:nvPr/>
        </p:nvSpPr>
        <p:spPr>
          <a:xfrm>
            <a:off x="6213874" y="2416346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TextBox 186"/>
          <p:cNvSpPr txBox="1"/>
          <p:nvPr/>
        </p:nvSpPr>
        <p:spPr>
          <a:xfrm>
            <a:off x="452281" y="708172"/>
            <a:ext cx="1797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“True” image</a:t>
            </a:r>
          </a:p>
        </p:txBody>
      </p:sp>
      <p:sp>
        <p:nvSpPr>
          <p:cNvPr id="188" name="TextBox 187"/>
          <p:cNvSpPr txBox="1"/>
          <p:nvPr/>
        </p:nvSpPr>
        <p:spPr>
          <a:xfrm>
            <a:off x="3298676" y="406709"/>
            <a:ext cx="20102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2"/>
                </a:solidFill>
              </a:rPr>
              <a:t>Observed </a:t>
            </a:r>
            <a:r>
              <a:rPr lang="en-US" dirty="0" err="1" smtClean="0">
                <a:solidFill>
                  <a:schemeClr val="tx2"/>
                </a:solidFill>
              </a:rPr>
              <a:t>widefield</a:t>
            </a:r>
            <a:r>
              <a:rPr lang="en-US" dirty="0" smtClean="0">
                <a:solidFill>
                  <a:schemeClr val="tx2"/>
                </a:solidFill>
              </a:rPr>
              <a:t> image</a:t>
            </a:r>
          </a:p>
        </p:txBody>
      </p:sp>
      <p:sp>
        <p:nvSpPr>
          <p:cNvPr id="189" name="TextBox 188"/>
          <p:cNvSpPr txBox="1"/>
          <p:nvPr/>
        </p:nvSpPr>
        <p:spPr>
          <a:xfrm>
            <a:off x="6267999" y="373652"/>
            <a:ext cx="17977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2"/>
                </a:solidFill>
              </a:rPr>
              <a:t>STORM/</a:t>
            </a:r>
            <a:r>
              <a:rPr lang="en-US" dirty="0" err="1" smtClean="0">
                <a:solidFill>
                  <a:schemeClr val="tx2"/>
                </a:solidFill>
              </a:rPr>
              <a:t>PALMaquisition</a:t>
            </a:r>
            <a:endParaRPr lang="en-US" dirty="0" smtClean="0">
              <a:solidFill>
                <a:schemeClr val="tx2"/>
              </a:solidFill>
            </a:endParaRPr>
          </a:p>
        </p:txBody>
      </p:sp>
      <p:sp>
        <p:nvSpPr>
          <p:cNvPr id="192" name="TextBox 191"/>
          <p:cNvSpPr txBox="1"/>
          <p:nvPr/>
        </p:nvSpPr>
        <p:spPr>
          <a:xfrm>
            <a:off x="456947" y="3545198"/>
            <a:ext cx="1636125" cy="954107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tx2"/>
                </a:solidFill>
              </a:rPr>
              <a:t>STORM/PALM</a:t>
            </a:r>
          </a:p>
        </p:txBody>
      </p:sp>
      <p:cxnSp>
        <p:nvCxnSpPr>
          <p:cNvPr id="197" name="Straight Arrow Connector 196"/>
          <p:cNvCxnSpPr/>
          <p:nvPr/>
        </p:nvCxnSpPr>
        <p:spPr>
          <a:xfrm>
            <a:off x="2490061" y="1756475"/>
            <a:ext cx="495946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98" name="Straight Arrow Connector 197"/>
          <p:cNvCxnSpPr/>
          <p:nvPr/>
        </p:nvCxnSpPr>
        <p:spPr>
          <a:xfrm>
            <a:off x="5492860" y="1806467"/>
            <a:ext cx="495946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51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2294" y="1092322"/>
            <a:ext cx="1990094" cy="1567131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22917" y="262310"/>
            <a:ext cx="6714615" cy="747374"/>
          </a:xfrm>
        </p:spPr>
        <p:txBody>
          <a:bodyPr/>
          <a:lstStyle/>
          <a:p>
            <a:r>
              <a:rPr lang="en-US" dirty="0" smtClean="0"/>
              <a:t>Analysis as a method</a:t>
            </a: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6" t="1821" r="3029"/>
          <a:stretch/>
        </p:blipFill>
        <p:spPr>
          <a:xfrm>
            <a:off x="307016" y="1121015"/>
            <a:ext cx="1943059" cy="1564763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2013" y="1053040"/>
            <a:ext cx="1990094" cy="1567131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sp>
        <p:nvSpPr>
          <p:cNvPr id="39" name="Sun 38"/>
          <p:cNvSpPr/>
          <p:nvPr/>
        </p:nvSpPr>
        <p:spPr>
          <a:xfrm>
            <a:off x="6237817" y="1101593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Sun 39"/>
          <p:cNvSpPr/>
          <p:nvPr/>
        </p:nvSpPr>
        <p:spPr>
          <a:xfrm>
            <a:off x="6506129" y="1476569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Sun 40"/>
          <p:cNvSpPr/>
          <p:nvPr/>
        </p:nvSpPr>
        <p:spPr>
          <a:xfrm>
            <a:off x="6636092" y="1628905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Sun 41"/>
          <p:cNvSpPr/>
          <p:nvPr/>
        </p:nvSpPr>
        <p:spPr>
          <a:xfrm>
            <a:off x="6781514" y="1751410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Sun 42"/>
          <p:cNvSpPr/>
          <p:nvPr/>
        </p:nvSpPr>
        <p:spPr>
          <a:xfrm>
            <a:off x="7298196" y="2020924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Sun 43"/>
          <p:cNvSpPr/>
          <p:nvPr/>
        </p:nvSpPr>
        <p:spPr>
          <a:xfrm>
            <a:off x="7132282" y="1953814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Sun 44"/>
          <p:cNvSpPr/>
          <p:nvPr/>
        </p:nvSpPr>
        <p:spPr>
          <a:xfrm>
            <a:off x="6938654" y="1852612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Sun 45"/>
          <p:cNvSpPr/>
          <p:nvPr/>
        </p:nvSpPr>
        <p:spPr>
          <a:xfrm>
            <a:off x="7500597" y="2051818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Sun 46"/>
          <p:cNvSpPr/>
          <p:nvPr/>
        </p:nvSpPr>
        <p:spPr>
          <a:xfrm>
            <a:off x="6361252" y="1274166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Sun 48"/>
          <p:cNvSpPr/>
          <p:nvPr/>
        </p:nvSpPr>
        <p:spPr>
          <a:xfrm>
            <a:off x="7955450" y="1706189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Sun 49"/>
          <p:cNvSpPr/>
          <p:nvPr/>
        </p:nvSpPr>
        <p:spPr>
          <a:xfrm>
            <a:off x="7759634" y="1678972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Sun 50"/>
          <p:cNvSpPr/>
          <p:nvPr/>
        </p:nvSpPr>
        <p:spPr>
          <a:xfrm>
            <a:off x="7565525" y="1628905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Sun 51"/>
          <p:cNvSpPr/>
          <p:nvPr/>
        </p:nvSpPr>
        <p:spPr>
          <a:xfrm>
            <a:off x="7031081" y="1616117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Sun 52"/>
          <p:cNvSpPr/>
          <p:nvPr/>
        </p:nvSpPr>
        <p:spPr>
          <a:xfrm>
            <a:off x="7196995" y="1616644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Sun 53"/>
          <p:cNvSpPr/>
          <p:nvPr/>
        </p:nvSpPr>
        <p:spPr>
          <a:xfrm>
            <a:off x="7408866" y="1622503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Sun 54"/>
          <p:cNvSpPr/>
          <p:nvPr/>
        </p:nvSpPr>
        <p:spPr>
          <a:xfrm>
            <a:off x="6855697" y="1624638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Sun 55"/>
          <p:cNvSpPr/>
          <p:nvPr/>
        </p:nvSpPr>
        <p:spPr>
          <a:xfrm>
            <a:off x="7990476" y="1589839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Sun 56"/>
          <p:cNvSpPr/>
          <p:nvPr/>
        </p:nvSpPr>
        <p:spPr>
          <a:xfrm>
            <a:off x="7883409" y="1431354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Sun 57"/>
          <p:cNvSpPr/>
          <p:nvPr/>
        </p:nvSpPr>
        <p:spPr>
          <a:xfrm>
            <a:off x="7573820" y="1226201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Sun 58"/>
          <p:cNvSpPr/>
          <p:nvPr/>
        </p:nvSpPr>
        <p:spPr>
          <a:xfrm>
            <a:off x="6253880" y="1342050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Sun 59"/>
          <p:cNvSpPr/>
          <p:nvPr/>
        </p:nvSpPr>
        <p:spPr>
          <a:xfrm>
            <a:off x="6506128" y="1264642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Sun 60"/>
          <p:cNvSpPr/>
          <p:nvPr/>
        </p:nvSpPr>
        <p:spPr>
          <a:xfrm>
            <a:off x="6681258" y="1224617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Sun 61"/>
          <p:cNvSpPr/>
          <p:nvPr/>
        </p:nvSpPr>
        <p:spPr>
          <a:xfrm>
            <a:off x="6855697" y="1186801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Sun 62"/>
          <p:cNvSpPr/>
          <p:nvPr/>
        </p:nvSpPr>
        <p:spPr>
          <a:xfrm>
            <a:off x="7408865" y="1172964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Sun 63"/>
          <p:cNvSpPr/>
          <p:nvPr/>
        </p:nvSpPr>
        <p:spPr>
          <a:xfrm>
            <a:off x="7231581" y="1136213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Sun 64"/>
          <p:cNvSpPr/>
          <p:nvPr/>
        </p:nvSpPr>
        <p:spPr>
          <a:xfrm>
            <a:off x="7058098" y="1159098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Sun 65"/>
          <p:cNvSpPr/>
          <p:nvPr/>
        </p:nvSpPr>
        <p:spPr>
          <a:xfrm>
            <a:off x="7745075" y="1311692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Sun 66"/>
          <p:cNvSpPr/>
          <p:nvPr/>
        </p:nvSpPr>
        <p:spPr>
          <a:xfrm>
            <a:off x="8030321" y="2202479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Sun 67"/>
          <p:cNvSpPr/>
          <p:nvPr/>
        </p:nvSpPr>
        <p:spPr>
          <a:xfrm>
            <a:off x="7973796" y="2076108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Sun 68"/>
          <p:cNvSpPr/>
          <p:nvPr/>
        </p:nvSpPr>
        <p:spPr>
          <a:xfrm>
            <a:off x="7658433" y="2060927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Sun 69"/>
          <p:cNvSpPr/>
          <p:nvPr/>
        </p:nvSpPr>
        <p:spPr>
          <a:xfrm>
            <a:off x="6953979" y="2005280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Sun 70"/>
          <p:cNvSpPr/>
          <p:nvPr/>
        </p:nvSpPr>
        <p:spPr>
          <a:xfrm>
            <a:off x="6485523" y="1666179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Sun 71"/>
          <p:cNvSpPr/>
          <p:nvPr/>
        </p:nvSpPr>
        <p:spPr>
          <a:xfrm>
            <a:off x="6322416" y="1691041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Sun 72"/>
          <p:cNvSpPr/>
          <p:nvPr/>
        </p:nvSpPr>
        <p:spPr>
          <a:xfrm>
            <a:off x="6197632" y="1707234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Sun 73"/>
          <p:cNvSpPr/>
          <p:nvPr/>
        </p:nvSpPr>
        <p:spPr>
          <a:xfrm>
            <a:off x="7648964" y="1946118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Sun 74"/>
          <p:cNvSpPr/>
          <p:nvPr/>
        </p:nvSpPr>
        <p:spPr>
          <a:xfrm>
            <a:off x="7483050" y="1913319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Sun 75"/>
          <p:cNvSpPr/>
          <p:nvPr/>
        </p:nvSpPr>
        <p:spPr>
          <a:xfrm>
            <a:off x="7319380" y="1884549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Sun 76"/>
          <p:cNvSpPr/>
          <p:nvPr/>
        </p:nvSpPr>
        <p:spPr>
          <a:xfrm>
            <a:off x="7812634" y="2034408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Sun 81"/>
          <p:cNvSpPr/>
          <p:nvPr/>
        </p:nvSpPr>
        <p:spPr>
          <a:xfrm>
            <a:off x="6796143" y="2076318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Sun 82"/>
          <p:cNvSpPr/>
          <p:nvPr/>
        </p:nvSpPr>
        <p:spPr>
          <a:xfrm>
            <a:off x="6636092" y="2153019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Sun 83"/>
          <p:cNvSpPr/>
          <p:nvPr/>
        </p:nvSpPr>
        <p:spPr>
          <a:xfrm>
            <a:off x="6471300" y="2236811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Sun 85"/>
          <p:cNvSpPr/>
          <p:nvPr/>
        </p:nvSpPr>
        <p:spPr>
          <a:xfrm>
            <a:off x="6213874" y="2416346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Sun 86"/>
          <p:cNvSpPr/>
          <p:nvPr/>
        </p:nvSpPr>
        <p:spPr>
          <a:xfrm>
            <a:off x="6361251" y="2332893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TextBox 186"/>
          <p:cNvSpPr txBox="1"/>
          <p:nvPr/>
        </p:nvSpPr>
        <p:spPr>
          <a:xfrm>
            <a:off x="452281" y="708172"/>
            <a:ext cx="1797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“True” image</a:t>
            </a:r>
          </a:p>
        </p:txBody>
      </p:sp>
      <p:sp>
        <p:nvSpPr>
          <p:cNvPr id="188" name="TextBox 187"/>
          <p:cNvSpPr txBox="1"/>
          <p:nvPr/>
        </p:nvSpPr>
        <p:spPr>
          <a:xfrm>
            <a:off x="3298676" y="406709"/>
            <a:ext cx="20102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2"/>
                </a:solidFill>
              </a:rPr>
              <a:t>Observed </a:t>
            </a:r>
            <a:r>
              <a:rPr lang="en-US" dirty="0" err="1" smtClean="0">
                <a:solidFill>
                  <a:schemeClr val="tx2"/>
                </a:solidFill>
              </a:rPr>
              <a:t>widefield</a:t>
            </a:r>
            <a:r>
              <a:rPr lang="en-US" dirty="0" smtClean="0">
                <a:solidFill>
                  <a:schemeClr val="tx2"/>
                </a:solidFill>
              </a:rPr>
              <a:t> image</a:t>
            </a:r>
          </a:p>
        </p:txBody>
      </p:sp>
      <p:sp>
        <p:nvSpPr>
          <p:cNvPr id="189" name="TextBox 188"/>
          <p:cNvSpPr txBox="1"/>
          <p:nvPr/>
        </p:nvSpPr>
        <p:spPr>
          <a:xfrm>
            <a:off x="6267999" y="373652"/>
            <a:ext cx="17977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2"/>
                </a:solidFill>
              </a:rPr>
              <a:t>STORM/</a:t>
            </a:r>
            <a:r>
              <a:rPr lang="en-US" dirty="0" err="1" smtClean="0">
                <a:solidFill>
                  <a:schemeClr val="tx2"/>
                </a:solidFill>
              </a:rPr>
              <a:t>PALMaquisition</a:t>
            </a:r>
            <a:endParaRPr lang="en-US" dirty="0" smtClean="0">
              <a:solidFill>
                <a:schemeClr val="tx2"/>
              </a:solidFill>
            </a:endParaRPr>
          </a:p>
        </p:txBody>
      </p:sp>
      <p:sp>
        <p:nvSpPr>
          <p:cNvPr id="192" name="TextBox 191"/>
          <p:cNvSpPr txBox="1"/>
          <p:nvPr/>
        </p:nvSpPr>
        <p:spPr>
          <a:xfrm>
            <a:off x="456947" y="3545198"/>
            <a:ext cx="1636125" cy="954107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tx2"/>
                </a:solidFill>
              </a:rPr>
              <a:t>STORM/PALM</a:t>
            </a:r>
          </a:p>
        </p:txBody>
      </p:sp>
      <p:cxnSp>
        <p:nvCxnSpPr>
          <p:cNvPr id="197" name="Straight Arrow Connector 196"/>
          <p:cNvCxnSpPr/>
          <p:nvPr/>
        </p:nvCxnSpPr>
        <p:spPr>
          <a:xfrm>
            <a:off x="2490061" y="1756475"/>
            <a:ext cx="495946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98" name="Straight Arrow Connector 197"/>
          <p:cNvCxnSpPr/>
          <p:nvPr/>
        </p:nvCxnSpPr>
        <p:spPr>
          <a:xfrm>
            <a:off x="5492860" y="1806467"/>
            <a:ext cx="495946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0773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2294" y="1092322"/>
            <a:ext cx="1990094" cy="1567131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22917" y="262310"/>
            <a:ext cx="6714615" cy="747374"/>
          </a:xfrm>
        </p:spPr>
        <p:txBody>
          <a:bodyPr/>
          <a:lstStyle/>
          <a:p>
            <a:r>
              <a:rPr lang="en-US" dirty="0" smtClean="0"/>
              <a:t>Analysis as a method</a:t>
            </a: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6" t="1821" r="3029"/>
          <a:stretch/>
        </p:blipFill>
        <p:spPr>
          <a:xfrm>
            <a:off x="307016" y="1121015"/>
            <a:ext cx="1943059" cy="1564763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2013" y="1053040"/>
            <a:ext cx="1990094" cy="1567131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sp>
        <p:nvSpPr>
          <p:cNvPr id="39" name="Sun 38"/>
          <p:cNvSpPr/>
          <p:nvPr/>
        </p:nvSpPr>
        <p:spPr>
          <a:xfrm>
            <a:off x="6237817" y="1101593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Sun 39"/>
          <p:cNvSpPr/>
          <p:nvPr/>
        </p:nvSpPr>
        <p:spPr>
          <a:xfrm>
            <a:off x="6506129" y="1476569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Sun 40"/>
          <p:cNvSpPr/>
          <p:nvPr/>
        </p:nvSpPr>
        <p:spPr>
          <a:xfrm>
            <a:off x="6636092" y="1628905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Sun 41"/>
          <p:cNvSpPr/>
          <p:nvPr/>
        </p:nvSpPr>
        <p:spPr>
          <a:xfrm>
            <a:off x="6781514" y="1751410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Sun 42"/>
          <p:cNvSpPr/>
          <p:nvPr/>
        </p:nvSpPr>
        <p:spPr>
          <a:xfrm>
            <a:off x="7298196" y="2020924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Sun 43"/>
          <p:cNvSpPr/>
          <p:nvPr/>
        </p:nvSpPr>
        <p:spPr>
          <a:xfrm>
            <a:off x="7132282" y="1953814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Sun 44"/>
          <p:cNvSpPr/>
          <p:nvPr/>
        </p:nvSpPr>
        <p:spPr>
          <a:xfrm>
            <a:off x="6938654" y="1852612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Sun 45"/>
          <p:cNvSpPr/>
          <p:nvPr/>
        </p:nvSpPr>
        <p:spPr>
          <a:xfrm>
            <a:off x="7500597" y="2051818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Sun 46"/>
          <p:cNvSpPr/>
          <p:nvPr/>
        </p:nvSpPr>
        <p:spPr>
          <a:xfrm>
            <a:off x="6361252" y="1274166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Sun 48"/>
          <p:cNvSpPr/>
          <p:nvPr/>
        </p:nvSpPr>
        <p:spPr>
          <a:xfrm>
            <a:off x="7955450" y="1706189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Sun 49"/>
          <p:cNvSpPr/>
          <p:nvPr/>
        </p:nvSpPr>
        <p:spPr>
          <a:xfrm>
            <a:off x="7759634" y="1678972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Sun 50"/>
          <p:cNvSpPr/>
          <p:nvPr/>
        </p:nvSpPr>
        <p:spPr>
          <a:xfrm>
            <a:off x="7565525" y="1628905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Sun 51"/>
          <p:cNvSpPr/>
          <p:nvPr/>
        </p:nvSpPr>
        <p:spPr>
          <a:xfrm>
            <a:off x="7031081" y="1616117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Sun 52"/>
          <p:cNvSpPr/>
          <p:nvPr/>
        </p:nvSpPr>
        <p:spPr>
          <a:xfrm>
            <a:off x="7196995" y="1616644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Sun 53"/>
          <p:cNvSpPr/>
          <p:nvPr/>
        </p:nvSpPr>
        <p:spPr>
          <a:xfrm>
            <a:off x="7408866" y="1622503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Sun 54"/>
          <p:cNvSpPr/>
          <p:nvPr/>
        </p:nvSpPr>
        <p:spPr>
          <a:xfrm>
            <a:off x="6855697" y="1624638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Sun 55"/>
          <p:cNvSpPr/>
          <p:nvPr/>
        </p:nvSpPr>
        <p:spPr>
          <a:xfrm>
            <a:off x="7990476" y="1589839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Sun 56"/>
          <p:cNvSpPr/>
          <p:nvPr/>
        </p:nvSpPr>
        <p:spPr>
          <a:xfrm>
            <a:off x="7883409" y="1431354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Sun 57"/>
          <p:cNvSpPr/>
          <p:nvPr/>
        </p:nvSpPr>
        <p:spPr>
          <a:xfrm>
            <a:off x="7573820" y="1226201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Sun 58"/>
          <p:cNvSpPr/>
          <p:nvPr/>
        </p:nvSpPr>
        <p:spPr>
          <a:xfrm>
            <a:off x="6253880" y="1342050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Sun 59"/>
          <p:cNvSpPr/>
          <p:nvPr/>
        </p:nvSpPr>
        <p:spPr>
          <a:xfrm>
            <a:off x="6506128" y="1264642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Sun 60"/>
          <p:cNvSpPr/>
          <p:nvPr/>
        </p:nvSpPr>
        <p:spPr>
          <a:xfrm>
            <a:off x="6681258" y="1224617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Sun 61"/>
          <p:cNvSpPr/>
          <p:nvPr/>
        </p:nvSpPr>
        <p:spPr>
          <a:xfrm>
            <a:off x="6855697" y="1186801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Sun 62"/>
          <p:cNvSpPr/>
          <p:nvPr/>
        </p:nvSpPr>
        <p:spPr>
          <a:xfrm>
            <a:off x="7408865" y="1172964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Sun 63"/>
          <p:cNvSpPr/>
          <p:nvPr/>
        </p:nvSpPr>
        <p:spPr>
          <a:xfrm>
            <a:off x="7231581" y="1136213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Sun 64"/>
          <p:cNvSpPr/>
          <p:nvPr/>
        </p:nvSpPr>
        <p:spPr>
          <a:xfrm>
            <a:off x="7058098" y="1159098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Sun 65"/>
          <p:cNvSpPr/>
          <p:nvPr/>
        </p:nvSpPr>
        <p:spPr>
          <a:xfrm>
            <a:off x="7745075" y="1311692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Sun 66"/>
          <p:cNvSpPr/>
          <p:nvPr/>
        </p:nvSpPr>
        <p:spPr>
          <a:xfrm>
            <a:off x="8030321" y="2202479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Sun 67"/>
          <p:cNvSpPr/>
          <p:nvPr/>
        </p:nvSpPr>
        <p:spPr>
          <a:xfrm>
            <a:off x="7973796" y="2076108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Sun 68"/>
          <p:cNvSpPr/>
          <p:nvPr/>
        </p:nvSpPr>
        <p:spPr>
          <a:xfrm>
            <a:off x="7658433" y="2060927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Sun 69"/>
          <p:cNvSpPr/>
          <p:nvPr/>
        </p:nvSpPr>
        <p:spPr>
          <a:xfrm>
            <a:off x="6953979" y="2005280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Sun 70"/>
          <p:cNvSpPr/>
          <p:nvPr/>
        </p:nvSpPr>
        <p:spPr>
          <a:xfrm>
            <a:off x="6485523" y="1666179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Sun 71"/>
          <p:cNvSpPr/>
          <p:nvPr/>
        </p:nvSpPr>
        <p:spPr>
          <a:xfrm>
            <a:off x="6322416" y="1691041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Sun 72"/>
          <p:cNvSpPr/>
          <p:nvPr/>
        </p:nvSpPr>
        <p:spPr>
          <a:xfrm>
            <a:off x="6197632" y="1707234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Sun 73"/>
          <p:cNvSpPr/>
          <p:nvPr/>
        </p:nvSpPr>
        <p:spPr>
          <a:xfrm>
            <a:off x="7648964" y="1946118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Sun 74"/>
          <p:cNvSpPr/>
          <p:nvPr/>
        </p:nvSpPr>
        <p:spPr>
          <a:xfrm>
            <a:off x="7483050" y="1913319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Sun 75"/>
          <p:cNvSpPr/>
          <p:nvPr/>
        </p:nvSpPr>
        <p:spPr>
          <a:xfrm>
            <a:off x="7319380" y="1884549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Sun 76"/>
          <p:cNvSpPr/>
          <p:nvPr/>
        </p:nvSpPr>
        <p:spPr>
          <a:xfrm>
            <a:off x="7812634" y="2034408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Sun 81"/>
          <p:cNvSpPr/>
          <p:nvPr/>
        </p:nvSpPr>
        <p:spPr>
          <a:xfrm>
            <a:off x="6796143" y="2076318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Sun 82"/>
          <p:cNvSpPr/>
          <p:nvPr/>
        </p:nvSpPr>
        <p:spPr>
          <a:xfrm>
            <a:off x="6636092" y="2153019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Sun 83"/>
          <p:cNvSpPr/>
          <p:nvPr/>
        </p:nvSpPr>
        <p:spPr>
          <a:xfrm>
            <a:off x="6471300" y="2236811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Sun 85"/>
          <p:cNvSpPr/>
          <p:nvPr/>
        </p:nvSpPr>
        <p:spPr>
          <a:xfrm>
            <a:off x="6213874" y="2416346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Sun 86"/>
          <p:cNvSpPr/>
          <p:nvPr/>
        </p:nvSpPr>
        <p:spPr>
          <a:xfrm>
            <a:off x="6361251" y="2332893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0" name="Group 179"/>
          <p:cNvGrpSpPr/>
          <p:nvPr/>
        </p:nvGrpSpPr>
        <p:grpSpPr>
          <a:xfrm>
            <a:off x="6205571" y="3365888"/>
            <a:ext cx="2009013" cy="1610777"/>
            <a:chOff x="579285" y="3133165"/>
            <a:chExt cx="2113332" cy="1694417"/>
          </a:xfrm>
        </p:grpSpPr>
        <p:grpSp>
          <p:nvGrpSpPr>
            <p:cNvPr id="134" name="Group 133"/>
            <p:cNvGrpSpPr/>
            <p:nvPr/>
          </p:nvGrpSpPr>
          <p:grpSpPr>
            <a:xfrm>
              <a:off x="644200" y="3278502"/>
              <a:ext cx="1973571" cy="1428741"/>
              <a:chOff x="538377" y="3230151"/>
              <a:chExt cx="1973571" cy="1428741"/>
            </a:xfrm>
          </p:grpSpPr>
          <p:sp>
            <p:nvSpPr>
              <p:cNvPr id="90" name="Oval 89"/>
              <p:cNvSpPr/>
              <p:nvPr/>
            </p:nvSpPr>
            <p:spPr>
              <a:xfrm flipH="1">
                <a:off x="580649" y="3230151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Oval 90"/>
              <p:cNvSpPr/>
              <p:nvPr/>
            </p:nvSpPr>
            <p:spPr>
              <a:xfrm flipH="1">
                <a:off x="862893" y="3624598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Oval 91"/>
              <p:cNvSpPr/>
              <p:nvPr/>
            </p:nvSpPr>
            <p:spPr>
              <a:xfrm flipH="1">
                <a:off x="999604" y="3784844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Oval 92"/>
              <p:cNvSpPr/>
              <p:nvPr/>
            </p:nvSpPr>
            <p:spPr>
              <a:xfrm flipH="1">
                <a:off x="1152577" y="3913710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Oval 93"/>
              <p:cNvSpPr/>
              <p:nvPr/>
            </p:nvSpPr>
            <p:spPr>
              <a:xfrm flipH="1">
                <a:off x="1696088" y="419721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Oval 94"/>
              <p:cNvSpPr/>
              <p:nvPr/>
            </p:nvSpPr>
            <p:spPr>
              <a:xfrm flipH="1">
                <a:off x="1521559" y="4126624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Oval 95"/>
              <p:cNvSpPr/>
              <p:nvPr/>
            </p:nvSpPr>
            <p:spPr>
              <a:xfrm flipH="1">
                <a:off x="1317877" y="4020167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Oval 96"/>
              <p:cNvSpPr/>
              <p:nvPr/>
            </p:nvSpPr>
            <p:spPr>
              <a:xfrm flipH="1">
                <a:off x="1908999" y="4229717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Oval 97"/>
              <p:cNvSpPr/>
              <p:nvPr/>
            </p:nvSpPr>
            <p:spPr>
              <a:xfrm flipH="1">
                <a:off x="710493" y="3411685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Oval 98"/>
              <p:cNvSpPr/>
              <p:nvPr/>
            </p:nvSpPr>
            <p:spPr>
              <a:xfrm flipH="1">
                <a:off x="2387470" y="3866141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Oval 99"/>
              <p:cNvSpPr/>
              <p:nvPr/>
            </p:nvSpPr>
            <p:spPr>
              <a:xfrm flipH="1">
                <a:off x="2181487" y="3837511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Oval 100"/>
              <p:cNvSpPr/>
              <p:nvPr/>
            </p:nvSpPr>
            <p:spPr>
              <a:xfrm flipH="1">
                <a:off x="1977298" y="3784844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Oval 101"/>
              <p:cNvSpPr/>
              <p:nvPr/>
            </p:nvSpPr>
            <p:spPr>
              <a:xfrm flipH="1">
                <a:off x="1415103" y="377139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Oval 102"/>
              <p:cNvSpPr/>
              <p:nvPr/>
            </p:nvSpPr>
            <p:spPr>
              <a:xfrm flipH="1">
                <a:off x="1589632" y="3771946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Oval 103"/>
              <p:cNvSpPr/>
              <p:nvPr/>
            </p:nvSpPr>
            <p:spPr>
              <a:xfrm flipH="1">
                <a:off x="1812505" y="3778110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Oval 104"/>
              <p:cNvSpPr/>
              <p:nvPr/>
            </p:nvSpPr>
            <p:spPr>
              <a:xfrm flipH="1">
                <a:off x="1230612" y="3780355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Oval 105"/>
              <p:cNvSpPr/>
              <p:nvPr/>
            </p:nvSpPr>
            <p:spPr>
              <a:xfrm flipH="1">
                <a:off x="2424315" y="3743750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Oval 106"/>
              <p:cNvSpPr/>
              <p:nvPr/>
            </p:nvSpPr>
            <p:spPr>
              <a:xfrm flipH="1">
                <a:off x="2311689" y="3577035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Oval 107"/>
              <p:cNvSpPr/>
              <p:nvPr/>
            </p:nvSpPr>
            <p:spPr>
              <a:xfrm flipH="1">
                <a:off x="1986024" y="336122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Oval 108"/>
              <p:cNvSpPr/>
              <p:nvPr/>
            </p:nvSpPr>
            <p:spPr>
              <a:xfrm flipH="1">
                <a:off x="597546" y="3483094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Oval 109"/>
              <p:cNvSpPr/>
              <p:nvPr/>
            </p:nvSpPr>
            <p:spPr>
              <a:xfrm flipH="1">
                <a:off x="862892" y="3401667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Oval 110"/>
              <p:cNvSpPr/>
              <p:nvPr/>
            </p:nvSpPr>
            <p:spPr>
              <a:xfrm flipH="1">
                <a:off x="1047115" y="3359563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Oval 111"/>
              <p:cNvSpPr/>
              <p:nvPr/>
            </p:nvSpPr>
            <p:spPr>
              <a:xfrm flipH="1">
                <a:off x="1230612" y="3319784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Oval 112"/>
              <p:cNvSpPr/>
              <p:nvPr/>
            </p:nvSpPr>
            <p:spPr>
              <a:xfrm flipH="1">
                <a:off x="1812504" y="3305228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Oval 113"/>
              <p:cNvSpPr/>
              <p:nvPr/>
            </p:nvSpPr>
            <p:spPr>
              <a:xfrm flipH="1">
                <a:off x="1626014" y="326656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Oval 114"/>
              <p:cNvSpPr/>
              <p:nvPr/>
            </p:nvSpPr>
            <p:spPr>
              <a:xfrm flipH="1">
                <a:off x="1443523" y="329064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Oval 115"/>
              <p:cNvSpPr/>
              <p:nvPr/>
            </p:nvSpPr>
            <p:spPr>
              <a:xfrm flipH="1">
                <a:off x="2166172" y="3451160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Oval 116"/>
              <p:cNvSpPr/>
              <p:nvPr/>
            </p:nvSpPr>
            <p:spPr>
              <a:xfrm flipH="1">
                <a:off x="2466229" y="4388201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Oval 117"/>
              <p:cNvSpPr/>
              <p:nvPr/>
            </p:nvSpPr>
            <p:spPr>
              <a:xfrm flipH="1">
                <a:off x="2433987" y="4264203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Oval 118"/>
              <p:cNvSpPr/>
              <p:nvPr/>
            </p:nvSpPr>
            <p:spPr>
              <a:xfrm flipH="1">
                <a:off x="2075031" y="423929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Oval 119"/>
              <p:cNvSpPr/>
              <p:nvPr/>
            </p:nvSpPr>
            <p:spPr>
              <a:xfrm flipH="1">
                <a:off x="1333998" y="418076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Oval 120"/>
              <p:cNvSpPr/>
              <p:nvPr/>
            </p:nvSpPr>
            <p:spPr>
              <a:xfrm flipH="1">
                <a:off x="841217" y="3824053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Oval 121"/>
              <p:cNvSpPr/>
              <p:nvPr/>
            </p:nvSpPr>
            <p:spPr>
              <a:xfrm flipH="1">
                <a:off x="669640" y="3850206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Oval 122"/>
              <p:cNvSpPr/>
              <p:nvPr/>
            </p:nvSpPr>
            <p:spPr>
              <a:xfrm flipH="1">
                <a:off x="538377" y="3867240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Oval 123"/>
              <p:cNvSpPr/>
              <p:nvPr/>
            </p:nvSpPr>
            <p:spPr>
              <a:xfrm flipH="1">
                <a:off x="2065070" y="4118528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Oval 124"/>
              <p:cNvSpPr/>
              <p:nvPr/>
            </p:nvSpPr>
            <p:spPr>
              <a:xfrm flipH="1">
                <a:off x="1890541" y="4084026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Oval 125"/>
              <p:cNvSpPr/>
              <p:nvPr/>
            </p:nvSpPr>
            <p:spPr>
              <a:xfrm flipH="1">
                <a:off x="1718372" y="405376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Oval 126"/>
              <p:cNvSpPr/>
              <p:nvPr/>
            </p:nvSpPr>
            <p:spPr>
              <a:xfrm flipH="1">
                <a:off x="2237239" y="4211403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Oval 127"/>
              <p:cNvSpPr/>
              <p:nvPr/>
            </p:nvSpPr>
            <p:spPr>
              <a:xfrm flipH="1">
                <a:off x="1167966" y="425548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Oval 128"/>
              <p:cNvSpPr/>
              <p:nvPr/>
            </p:nvSpPr>
            <p:spPr>
              <a:xfrm flipH="1">
                <a:off x="999604" y="4336173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Oval 129"/>
              <p:cNvSpPr/>
              <p:nvPr/>
            </p:nvSpPr>
            <p:spPr>
              <a:xfrm flipH="1">
                <a:off x="826255" y="4424316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Oval 130"/>
              <p:cNvSpPr/>
              <p:nvPr/>
            </p:nvSpPr>
            <p:spPr>
              <a:xfrm flipH="1">
                <a:off x="555462" y="4613173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Oval 131"/>
              <p:cNvSpPr/>
              <p:nvPr/>
            </p:nvSpPr>
            <p:spPr>
              <a:xfrm flipH="1">
                <a:off x="710492" y="4525387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3" name="Rectangle 132"/>
            <p:cNvSpPr/>
            <p:nvPr/>
          </p:nvSpPr>
          <p:spPr>
            <a:xfrm>
              <a:off x="579285" y="3133165"/>
              <a:ext cx="2113332" cy="1694417"/>
            </a:xfrm>
            <a:prstGeom prst="rect">
              <a:avLst/>
            </a:prstGeom>
            <a:noFill/>
            <a:ln w="762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7" name="TextBox 186"/>
          <p:cNvSpPr txBox="1"/>
          <p:nvPr/>
        </p:nvSpPr>
        <p:spPr>
          <a:xfrm>
            <a:off x="452281" y="708172"/>
            <a:ext cx="1797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“True” image</a:t>
            </a:r>
          </a:p>
        </p:txBody>
      </p:sp>
      <p:sp>
        <p:nvSpPr>
          <p:cNvPr id="188" name="TextBox 187"/>
          <p:cNvSpPr txBox="1"/>
          <p:nvPr/>
        </p:nvSpPr>
        <p:spPr>
          <a:xfrm>
            <a:off x="3298676" y="406709"/>
            <a:ext cx="20102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2"/>
                </a:solidFill>
              </a:rPr>
              <a:t>Observed </a:t>
            </a:r>
            <a:r>
              <a:rPr lang="en-US" dirty="0" err="1" smtClean="0">
                <a:solidFill>
                  <a:schemeClr val="tx2"/>
                </a:solidFill>
              </a:rPr>
              <a:t>widefield</a:t>
            </a:r>
            <a:r>
              <a:rPr lang="en-US" dirty="0" smtClean="0">
                <a:solidFill>
                  <a:schemeClr val="tx2"/>
                </a:solidFill>
              </a:rPr>
              <a:t> image</a:t>
            </a:r>
          </a:p>
        </p:txBody>
      </p:sp>
      <p:sp>
        <p:nvSpPr>
          <p:cNvPr id="189" name="TextBox 188"/>
          <p:cNvSpPr txBox="1"/>
          <p:nvPr/>
        </p:nvSpPr>
        <p:spPr>
          <a:xfrm>
            <a:off x="6267999" y="373652"/>
            <a:ext cx="17977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2"/>
                </a:solidFill>
              </a:rPr>
              <a:t>STORM/</a:t>
            </a:r>
            <a:r>
              <a:rPr lang="en-US" dirty="0" err="1" smtClean="0">
                <a:solidFill>
                  <a:schemeClr val="tx2"/>
                </a:solidFill>
              </a:rPr>
              <a:t>PALMaquisition</a:t>
            </a:r>
            <a:endParaRPr lang="en-US" dirty="0" smtClean="0">
              <a:solidFill>
                <a:schemeClr val="tx2"/>
              </a:solidFill>
            </a:endParaRPr>
          </a:p>
        </p:txBody>
      </p:sp>
      <p:sp>
        <p:nvSpPr>
          <p:cNvPr id="190" name="TextBox 189"/>
          <p:cNvSpPr txBox="1"/>
          <p:nvPr/>
        </p:nvSpPr>
        <p:spPr>
          <a:xfrm>
            <a:off x="6023463" y="2975754"/>
            <a:ext cx="2529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tx2"/>
                </a:solidFill>
              </a:rPr>
              <a:t>Localised</a:t>
            </a:r>
            <a:r>
              <a:rPr lang="en-US" dirty="0" smtClean="0">
                <a:solidFill>
                  <a:schemeClr val="tx2"/>
                </a:solidFill>
              </a:rPr>
              <a:t> fluorophores</a:t>
            </a:r>
          </a:p>
        </p:txBody>
      </p:sp>
      <p:sp>
        <p:nvSpPr>
          <p:cNvPr id="192" name="TextBox 191"/>
          <p:cNvSpPr txBox="1"/>
          <p:nvPr/>
        </p:nvSpPr>
        <p:spPr>
          <a:xfrm>
            <a:off x="456947" y="3545198"/>
            <a:ext cx="1636125" cy="954107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tx2"/>
                </a:solidFill>
              </a:rPr>
              <a:t>STORM/PALM</a:t>
            </a:r>
          </a:p>
        </p:txBody>
      </p:sp>
      <p:cxnSp>
        <p:nvCxnSpPr>
          <p:cNvPr id="197" name="Straight Arrow Connector 196"/>
          <p:cNvCxnSpPr/>
          <p:nvPr/>
        </p:nvCxnSpPr>
        <p:spPr>
          <a:xfrm>
            <a:off x="2490061" y="1756475"/>
            <a:ext cx="495946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98" name="Straight Arrow Connector 197"/>
          <p:cNvCxnSpPr/>
          <p:nvPr/>
        </p:nvCxnSpPr>
        <p:spPr>
          <a:xfrm>
            <a:off x="5492860" y="1806467"/>
            <a:ext cx="495946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86" name="Straight Arrow Connector 185"/>
          <p:cNvCxnSpPr/>
          <p:nvPr/>
        </p:nvCxnSpPr>
        <p:spPr>
          <a:xfrm>
            <a:off x="7245394" y="2723660"/>
            <a:ext cx="0" cy="254824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2388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5552176" cy="747374"/>
          </a:xfrm>
        </p:spPr>
        <p:txBody>
          <a:bodyPr/>
          <a:lstStyle/>
          <a:p>
            <a:r>
              <a:rPr lang="en-US" dirty="0" smtClean="0"/>
              <a:t>Why computational image analysis?</a:t>
            </a:r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7641" y="1605171"/>
            <a:ext cx="2843434" cy="160746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4057" y="3312237"/>
            <a:ext cx="2843434" cy="1599431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88351" y="893323"/>
            <a:ext cx="357404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Quantity of data (TB’s per day)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</p:txBody>
      </p:sp>
      <p:grpSp>
        <p:nvGrpSpPr>
          <p:cNvPr id="26" name="Group 25"/>
          <p:cNvGrpSpPr/>
          <p:nvPr/>
        </p:nvGrpSpPr>
        <p:grpSpPr>
          <a:xfrm>
            <a:off x="4347610" y="1628955"/>
            <a:ext cx="4556479" cy="3274232"/>
            <a:chOff x="4512710" y="1637436"/>
            <a:chExt cx="4556479" cy="3274232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346698" y="4144980"/>
              <a:ext cx="3670301" cy="56726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247340" y="3746858"/>
              <a:ext cx="2816615" cy="51847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512710" y="3422331"/>
              <a:ext cx="3704188" cy="56504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 rotWithShape="1">
            <a:blip r:embed="rId8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108700" y="1637436"/>
              <a:ext cx="2960489" cy="77146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 rotWithShape="1">
            <a:blip r:embed="rId9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-2"/>
            <a:stretch/>
          </p:blipFill>
          <p:spPr>
            <a:xfrm>
              <a:off x="4642959" y="4327204"/>
              <a:ext cx="3091370" cy="58446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10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998254" y="2545239"/>
              <a:ext cx="3842832" cy="59847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11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12710" y="2078534"/>
              <a:ext cx="3797208" cy="55654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 rotWithShape="1">
            <a:blip r:embed="rId1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247340" y="2992158"/>
              <a:ext cx="2821849" cy="70172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25" name="TextBox 24"/>
          <p:cNvSpPr txBox="1"/>
          <p:nvPr/>
        </p:nvSpPr>
        <p:spPr>
          <a:xfrm>
            <a:off x="4786840" y="881581"/>
            <a:ext cx="35740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Reproducibility, comparison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4203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2294" y="1092322"/>
            <a:ext cx="1990094" cy="1567131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22917" y="262310"/>
            <a:ext cx="6714615" cy="747374"/>
          </a:xfrm>
        </p:spPr>
        <p:txBody>
          <a:bodyPr/>
          <a:lstStyle/>
          <a:p>
            <a:r>
              <a:rPr lang="en-US" dirty="0" smtClean="0"/>
              <a:t>Analysis as a method</a:t>
            </a: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6" t="1821" r="3029"/>
          <a:stretch/>
        </p:blipFill>
        <p:spPr>
          <a:xfrm>
            <a:off x="307016" y="1121015"/>
            <a:ext cx="1943059" cy="1564763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2013" y="1053040"/>
            <a:ext cx="1990094" cy="1567131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sp>
        <p:nvSpPr>
          <p:cNvPr id="39" name="Sun 38"/>
          <p:cNvSpPr/>
          <p:nvPr/>
        </p:nvSpPr>
        <p:spPr>
          <a:xfrm>
            <a:off x="6237817" y="1101593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Sun 39"/>
          <p:cNvSpPr/>
          <p:nvPr/>
        </p:nvSpPr>
        <p:spPr>
          <a:xfrm>
            <a:off x="6506129" y="1476569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Sun 40"/>
          <p:cNvSpPr/>
          <p:nvPr/>
        </p:nvSpPr>
        <p:spPr>
          <a:xfrm>
            <a:off x="6636092" y="1628905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Sun 41"/>
          <p:cNvSpPr/>
          <p:nvPr/>
        </p:nvSpPr>
        <p:spPr>
          <a:xfrm>
            <a:off x="6781514" y="1751410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Sun 42"/>
          <p:cNvSpPr/>
          <p:nvPr/>
        </p:nvSpPr>
        <p:spPr>
          <a:xfrm>
            <a:off x="7298196" y="2020924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Sun 43"/>
          <p:cNvSpPr/>
          <p:nvPr/>
        </p:nvSpPr>
        <p:spPr>
          <a:xfrm>
            <a:off x="7132282" y="1953814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Sun 44"/>
          <p:cNvSpPr/>
          <p:nvPr/>
        </p:nvSpPr>
        <p:spPr>
          <a:xfrm>
            <a:off x="6938654" y="1852612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Sun 45"/>
          <p:cNvSpPr/>
          <p:nvPr/>
        </p:nvSpPr>
        <p:spPr>
          <a:xfrm>
            <a:off x="7500597" y="2051818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Sun 46"/>
          <p:cNvSpPr/>
          <p:nvPr/>
        </p:nvSpPr>
        <p:spPr>
          <a:xfrm>
            <a:off x="6361252" y="1274166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Sun 48"/>
          <p:cNvSpPr/>
          <p:nvPr/>
        </p:nvSpPr>
        <p:spPr>
          <a:xfrm>
            <a:off x="7955450" y="1706189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Sun 49"/>
          <p:cNvSpPr/>
          <p:nvPr/>
        </p:nvSpPr>
        <p:spPr>
          <a:xfrm>
            <a:off x="7759634" y="1678972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Sun 50"/>
          <p:cNvSpPr/>
          <p:nvPr/>
        </p:nvSpPr>
        <p:spPr>
          <a:xfrm>
            <a:off x="7565525" y="1628905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Sun 51"/>
          <p:cNvSpPr/>
          <p:nvPr/>
        </p:nvSpPr>
        <p:spPr>
          <a:xfrm>
            <a:off x="7031081" y="1616117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Sun 52"/>
          <p:cNvSpPr/>
          <p:nvPr/>
        </p:nvSpPr>
        <p:spPr>
          <a:xfrm>
            <a:off x="7196995" y="1616644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Sun 53"/>
          <p:cNvSpPr/>
          <p:nvPr/>
        </p:nvSpPr>
        <p:spPr>
          <a:xfrm>
            <a:off x="7408866" y="1622503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Sun 54"/>
          <p:cNvSpPr/>
          <p:nvPr/>
        </p:nvSpPr>
        <p:spPr>
          <a:xfrm>
            <a:off x="6855697" y="1624638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Sun 55"/>
          <p:cNvSpPr/>
          <p:nvPr/>
        </p:nvSpPr>
        <p:spPr>
          <a:xfrm>
            <a:off x="7990476" y="1589839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Sun 56"/>
          <p:cNvSpPr/>
          <p:nvPr/>
        </p:nvSpPr>
        <p:spPr>
          <a:xfrm>
            <a:off x="7883409" y="1431354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Sun 57"/>
          <p:cNvSpPr/>
          <p:nvPr/>
        </p:nvSpPr>
        <p:spPr>
          <a:xfrm>
            <a:off x="7573820" y="1226201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Sun 58"/>
          <p:cNvSpPr/>
          <p:nvPr/>
        </p:nvSpPr>
        <p:spPr>
          <a:xfrm>
            <a:off x="6253880" y="1342050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Sun 59"/>
          <p:cNvSpPr/>
          <p:nvPr/>
        </p:nvSpPr>
        <p:spPr>
          <a:xfrm>
            <a:off x="6506128" y="1264642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Sun 60"/>
          <p:cNvSpPr/>
          <p:nvPr/>
        </p:nvSpPr>
        <p:spPr>
          <a:xfrm>
            <a:off x="6681258" y="1224617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Sun 61"/>
          <p:cNvSpPr/>
          <p:nvPr/>
        </p:nvSpPr>
        <p:spPr>
          <a:xfrm>
            <a:off x="6855697" y="1186801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Sun 62"/>
          <p:cNvSpPr/>
          <p:nvPr/>
        </p:nvSpPr>
        <p:spPr>
          <a:xfrm>
            <a:off x="7408865" y="1172964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Sun 63"/>
          <p:cNvSpPr/>
          <p:nvPr/>
        </p:nvSpPr>
        <p:spPr>
          <a:xfrm>
            <a:off x="7231581" y="1136213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Sun 64"/>
          <p:cNvSpPr/>
          <p:nvPr/>
        </p:nvSpPr>
        <p:spPr>
          <a:xfrm>
            <a:off x="7058098" y="1159098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Sun 65"/>
          <p:cNvSpPr/>
          <p:nvPr/>
        </p:nvSpPr>
        <p:spPr>
          <a:xfrm>
            <a:off x="7745075" y="1311692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Sun 66"/>
          <p:cNvSpPr/>
          <p:nvPr/>
        </p:nvSpPr>
        <p:spPr>
          <a:xfrm>
            <a:off x="8030321" y="2202479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Sun 67"/>
          <p:cNvSpPr/>
          <p:nvPr/>
        </p:nvSpPr>
        <p:spPr>
          <a:xfrm>
            <a:off x="7973796" y="2076108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Sun 68"/>
          <p:cNvSpPr/>
          <p:nvPr/>
        </p:nvSpPr>
        <p:spPr>
          <a:xfrm>
            <a:off x="7658433" y="2060927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Sun 69"/>
          <p:cNvSpPr/>
          <p:nvPr/>
        </p:nvSpPr>
        <p:spPr>
          <a:xfrm>
            <a:off x="6953979" y="2005280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Sun 70"/>
          <p:cNvSpPr/>
          <p:nvPr/>
        </p:nvSpPr>
        <p:spPr>
          <a:xfrm>
            <a:off x="6485523" y="1666179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Sun 71"/>
          <p:cNvSpPr/>
          <p:nvPr/>
        </p:nvSpPr>
        <p:spPr>
          <a:xfrm>
            <a:off x="6322416" y="1691041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Sun 72"/>
          <p:cNvSpPr/>
          <p:nvPr/>
        </p:nvSpPr>
        <p:spPr>
          <a:xfrm>
            <a:off x="6197632" y="1707234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Sun 73"/>
          <p:cNvSpPr/>
          <p:nvPr/>
        </p:nvSpPr>
        <p:spPr>
          <a:xfrm>
            <a:off x="7648964" y="1946118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Sun 74"/>
          <p:cNvSpPr/>
          <p:nvPr/>
        </p:nvSpPr>
        <p:spPr>
          <a:xfrm>
            <a:off x="7483050" y="1913319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Sun 75"/>
          <p:cNvSpPr/>
          <p:nvPr/>
        </p:nvSpPr>
        <p:spPr>
          <a:xfrm>
            <a:off x="7319380" y="1884549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Sun 76"/>
          <p:cNvSpPr/>
          <p:nvPr/>
        </p:nvSpPr>
        <p:spPr>
          <a:xfrm>
            <a:off x="7812634" y="2034408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Sun 81"/>
          <p:cNvSpPr/>
          <p:nvPr/>
        </p:nvSpPr>
        <p:spPr>
          <a:xfrm>
            <a:off x="6796143" y="2076318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Sun 82"/>
          <p:cNvSpPr/>
          <p:nvPr/>
        </p:nvSpPr>
        <p:spPr>
          <a:xfrm>
            <a:off x="6636092" y="2153019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Sun 83"/>
          <p:cNvSpPr/>
          <p:nvPr/>
        </p:nvSpPr>
        <p:spPr>
          <a:xfrm>
            <a:off x="6471300" y="2236811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Sun 85"/>
          <p:cNvSpPr/>
          <p:nvPr/>
        </p:nvSpPr>
        <p:spPr>
          <a:xfrm>
            <a:off x="6213874" y="2416346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Sun 86"/>
          <p:cNvSpPr/>
          <p:nvPr/>
        </p:nvSpPr>
        <p:spPr>
          <a:xfrm>
            <a:off x="6361251" y="2332893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0" name="Group 179"/>
          <p:cNvGrpSpPr/>
          <p:nvPr/>
        </p:nvGrpSpPr>
        <p:grpSpPr>
          <a:xfrm>
            <a:off x="6205571" y="3365888"/>
            <a:ext cx="2009013" cy="1610777"/>
            <a:chOff x="579285" y="3133165"/>
            <a:chExt cx="2113332" cy="1694417"/>
          </a:xfrm>
        </p:grpSpPr>
        <p:grpSp>
          <p:nvGrpSpPr>
            <p:cNvPr id="134" name="Group 133"/>
            <p:cNvGrpSpPr/>
            <p:nvPr/>
          </p:nvGrpSpPr>
          <p:grpSpPr>
            <a:xfrm>
              <a:off x="644200" y="3278502"/>
              <a:ext cx="1973571" cy="1428741"/>
              <a:chOff x="538377" y="3230151"/>
              <a:chExt cx="1973571" cy="1428741"/>
            </a:xfrm>
          </p:grpSpPr>
          <p:sp>
            <p:nvSpPr>
              <p:cNvPr id="90" name="Oval 89"/>
              <p:cNvSpPr/>
              <p:nvPr/>
            </p:nvSpPr>
            <p:spPr>
              <a:xfrm flipH="1">
                <a:off x="580649" y="3230151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Oval 90"/>
              <p:cNvSpPr/>
              <p:nvPr/>
            </p:nvSpPr>
            <p:spPr>
              <a:xfrm flipH="1">
                <a:off x="862893" y="3624598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Oval 91"/>
              <p:cNvSpPr/>
              <p:nvPr/>
            </p:nvSpPr>
            <p:spPr>
              <a:xfrm flipH="1">
                <a:off x="999604" y="3784844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Oval 92"/>
              <p:cNvSpPr/>
              <p:nvPr/>
            </p:nvSpPr>
            <p:spPr>
              <a:xfrm flipH="1">
                <a:off x="1152577" y="3913710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Oval 93"/>
              <p:cNvSpPr/>
              <p:nvPr/>
            </p:nvSpPr>
            <p:spPr>
              <a:xfrm flipH="1">
                <a:off x="1696088" y="419721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Oval 94"/>
              <p:cNvSpPr/>
              <p:nvPr/>
            </p:nvSpPr>
            <p:spPr>
              <a:xfrm flipH="1">
                <a:off x="1521559" y="4126624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Oval 95"/>
              <p:cNvSpPr/>
              <p:nvPr/>
            </p:nvSpPr>
            <p:spPr>
              <a:xfrm flipH="1">
                <a:off x="1317877" y="4020167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Oval 96"/>
              <p:cNvSpPr/>
              <p:nvPr/>
            </p:nvSpPr>
            <p:spPr>
              <a:xfrm flipH="1">
                <a:off x="1908999" y="4229717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Oval 97"/>
              <p:cNvSpPr/>
              <p:nvPr/>
            </p:nvSpPr>
            <p:spPr>
              <a:xfrm flipH="1">
                <a:off x="710493" y="3411685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Oval 98"/>
              <p:cNvSpPr/>
              <p:nvPr/>
            </p:nvSpPr>
            <p:spPr>
              <a:xfrm flipH="1">
                <a:off x="2387470" y="3866141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Oval 99"/>
              <p:cNvSpPr/>
              <p:nvPr/>
            </p:nvSpPr>
            <p:spPr>
              <a:xfrm flipH="1">
                <a:off x="2181487" y="3837511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Oval 100"/>
              <p:cNvSpPr/>
              <p:nvPr/>
            </p:nvSpPr>
            <p:spPr>
              <a:xfrm flipH="1">
                <a:off x="1977298" y="3784844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Oval 101"/>
              <p:cNvSpPr/>
              <p:nvPr/>
            </p:nvSpPr>
            <p:spPr>
              <a:xfrm flipH="1">
                <a:off x="1415103" y="377139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Oval 102"/>
              <p:cNvSpPr/>
              <p:nvPr/>
            </p:nvSpPr>
            <p:spPr>
              <a:xfrm flipH="1">
                <a:off x="1589632" y="3771946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Oval 103"/>
              <p:cNvSpPr/>
              <p:nvPr/>
            </p:nvSpPr>
            <p:spPr>
              <a:xfrm flipH="1">
                <a:off x="1812505" y="3778110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Oval 104"/>
              <p:cNvSpPr/>
              <p:nvPr/>
            </p:nvSpPr>
            <p:spPr>
              <a:xfrm flipH="1">
                <a:off x="1230612" y="3780355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Oval 105"/>
              <p:cNvSpPr/>
              <p:nvPr/>
            </p:nvSpPr>
            <p:spPr>
              <a:xfrm flipH="1">
                <a:off x="2424315" y="3743750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Oval 106"/>
              <p:cNvSpPr/>
              <p:nvPr/>
            </p:nvSpPr>
            <p:spPr>
              <a:xfrm flipH="1">
                <a:off x="2311689" y="3577035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Oval 107"/>
              <p:cNvSpPr/>
              <p:nvPr/>
            </p:nvSpPr>
            <p:spPr>
              <a:xfrm flipH="1">
                <a:off x="1986024" y="336122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Oval 108"/>
              <p:cNvSpPr/>
              <p:nvPr/>
            </p:nvSpPr>
            <p:spPr>
              <a:xfrm flipH="1">
                <a:off x="597546" y="3483094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Oval 109"/>
              <p:cNvSpPr/>
              <p:nvPr/>
            </p:nvSpPr>
            <p:spPr>
              <a:xfrm flipH="1">
                <a:off x="862892" y="3401667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Oval 110"/>
              <p:cNvSpPr/>
              <p:nvPr/>
            </p:nvSpPr>
            <p:spPr>
              <a:xfrm flipH="1">
                <a:off x="1047115" y="3359563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Oval 111"/>
              <p:cNvSpPr/>
              <p:nvPr/>
            </p:nvSpPr>
            <p:spPr>
              <a:xfrm flipH="1">
                <a:off x="1230612" y="3319784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Oval 112"/>
              <p:cNvSpPr/>
              <p:nvPr/>
            </p:nvSpPr>
            <p:spPr>
              <a:xfrm flipH="1">
                <a:off x="1812504" y="3305228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Oval 113"/>
              <p:cNvSpPr/>
              <p:nvPr/>
            </p:nvSpPr>
            <p:spPr>
              <a:xfrm flipH="1">
                <a:off x="1626014" y="326656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Oval 114"/>
              <p:cNvSpPr/>
              <p:nvPr/>
            </p:nvSpPr>
            <p:spPr>
              <a:xfrm flipH="1">
                <a:off x="1443523" y="329064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Oval 115"/>
              <p:cNvSpPr/>
              <p:nvPr/>
            </p:nvSpPr>
            <p:spPr>
              <a:xfrm flipH="1">
                <a:off x="2166172" y="3451160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Oval 116"/>
              <p:cNvSpPr/>
              <p:nvPr/>
            </p:nvSpPr>
            <p:spPr>
              <a:xfrm flipH="1">
                <a:off x="2466229" y="4388201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Oval 117"/>
              <p:cNvSpPr/>
              <p:nvPr/>
            </p:nvSpPr>
            <p:spPr>
              <a:xfrm flipH="1">
                <a:off x="2433987" y="4264203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Oval 118"/>
              <p:cNvSpPr/>
              <p:nvPr/>
            </p:nvSpPr>
            <p:spPr>
              <a:xfrm flipH="1">
                <a:off x="2075031" y="423929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Oval 119"/>
              <p:cNvSpPr/>
              <p:nvPr/>
            </p:nvSpPr>
            <p:spPr>
              <a:xfrm flipH="1">
                <a:off x="1333998" y="418076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Oval 120"/>
              <p:cNvSpPr/>
              <p:nvPr/>
            </p:nvSpPr>
            <p:spPr>
              <a:xfrm flipH="1">
                <a:off x="841217" y="3824053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Oval 121"/>
              <p:cNvSpPr/>
              <p:nvPr/>
            </p:nvSpPr>
            <p:spPr>
              <a:xfrm flipH="1">
                <a:off x="669640" y="3850206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Oval 122"/>
              <p:cNvSpPr/>
              <p:nvPr/>
            </p:nvSpPr>
            <p:spPr>
              <a:xfrm flipH="1">
                <a:off x="538377" y="3867240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Oval 123"/>
              <p:cNvSpPr/>
              <p:nvPr/>
            </p:nvSpPr>
            <p:spPr>
              <a:xfrm flipH="1">
                <a:off x="2065070" y="4118528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Oval 124"/>
              <p:cNvSpPr/>
              <p:nvPr/>
            </p:nvSpPr>
            <p:spPr>
              <a:xfrm flipH="1">
                <a:off x="1890541" y="4084026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Oval 125"/>
              <p:cNvSpPr/>
              <p:nvPr/>
            </p:nvSpPr>
            <p:spPr>
              <a:xfrm flipH="1">
                <a:off x="1718372" y="405376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Oval 126"/>
              <p:cNvSpPr/>
              <p:nvPr/>
            </p:nvSpPr>
            <p:spPr>
              <a:xfrm flipH="1">
                <a:off x="2237239" y="4211403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Oval 127"/>
              <p:cNvSpPr/>
              <p:nvPr/>
            </p:nvSpPr>
            <p:spPr>
              <a:xfrm flipH="1">
                <a:off x="1167966" y="425548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Oval 128"/>
              <p:cNvSpPr/>
              <p:nvPr/>
            </p:nvSpPr>
            <p:spPr>
              <a:xfrm flipH="1">
                <a:off x="999604" y="4336173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Oval 129"/>
              <p:cNvSpPr/>
              <p:nvPr/>
            </p:nvSpPr>
            <p:spPr>
              <a:xfrm flipH="1">
                <a:off x="826255" y="4424316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Oval 130"/>
              <p:cNvSpPr/>
              <p:nvPr/>
            </p:nvSpPr>
            <p:spPr>
              <a:xfrm flipH="1">
                <a:off x="555462" y="4613173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Oval 131"/>
              <p:cNvSpPr/>
              <p:nvPr/>
            </p:nvSpPr>
            <p:spPr>
              <a:xfrm flipH="1">
                <a:off x="710492" y="4525387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3" name="Rectangle 132"/>
            <p:cNvSpPr/>
            <p:nvPr/>
          </p:nvSpPr>
          <p:spPr>
            <a:xfrm>
              <a:off x="579285" y="3133165"/>
              <a:ext cx="2113332" cy="1694417"/>
            </a:xfrm>
            <a:prstGeom prst="rect">
              <a:avLst/>
            </a:prstGeom>
            <a:noFill/>
            <a:ln w="762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181650" y="3319503"/>
            <a:ext cx="2009013" cy="1610777"/>
            <a:chOff x="3181650" y="3319503"/>
            <a:chExt cx="2009013" cy="1610777"/>
          </a:xfrm>
        </p:grpSpPr>
        <p:sp>
          <p:nvSpPr>
            <p:cNvPr id="182" name="Freeform 181"/>
            <p:cNvSpPr/>
            <p:nvPr/>
          </p:nvSpPr>
          <p:spPr>
            <a:xfrm>
              <a:off x="3302762" y="3522246"/>
              <a:ext cx="1768353" cy="456172"/>
            </a:xfrm>
            <a:custGeom>
              <a:avLst/>
              <a:gdLst>
                <a:gd name="connsiteX0" fmla="*/ 0 w 1860176"/>
                <a:gd name="connsiteY0" fmla="*/ 210918 h 479859"/>
                <a:gd name="connsiteX1" fmla="*/ 170329 w 1860176"/>
                <a:gd name="connsiteY1" fmla="*/ 125753 h 479859"/>
                <a:gd name="connsiteX2" fmla="*/ 295835 w 1860176"/>
                <a:gd name="connsiteY2" fmla="*/ 134718 h 479859"/>
                <a:gd name="connsiteX3" fmla="*/ 497541 w 1860176"/>
                <a:gd name="connsiteY3" fmla="*/ 85412 h 479859"/>
                <a:gd name="connsiteX4" fmla="*/ 681317 w 1860176"/>
                <a:gd name="connsiteY4" fmla="*/ 40589 h 479859"/>
                <a:gd name="connsiteX5" fmla="*/ 900953 w 1860176"/>
                <a:gd name="connsiteY5" fmla="*/ 18177 h 479859"/>
                <a:gd name="connsiteX6" fmla="*/ 1062317 w 1860176"/>
                <a:gd name="connsiteY6" fmla="*/ 248 h 479859"/>
                <a:gd name="connsiteX7" fmla="*/ 1272988 w 1860176"/>
                <a:gd name="connsiteY7" fmla="*/ 31624 h 479859"/>
                <a:gd name="connsiteX8" fmla="*/ 1416423 w 1860176"/>
                <a:gd name="connsiteY8" fmla="*/ 94377 h 479859"/>
                <a:gd name="connsiteX9" fmla="*/ 1604682 w 1860176"/>
                <a:gd name="connsiteY9" fmla="*/ 179542 h 479859"/>
                <a:gd name="connsiteX10" fmla="*/ 1761564 w 1860176"/>
                <a:gd name="connsiteY10" fmla="*/ 314012 h 479859"/>
                <a:gd name="connsiteX11" fmla="*/ 1860176 w 1860176"/>
                <a:gd name="connsiteY11" fmla="*/ 479859 h 479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60176" h="479859">
                  <a:moveTo>
                    <a:pt x="0" y="210918"/>
                  </a:moveTo>
                  <a:cubicBezTo>
                    <a:pt x="60511" y="174685"/>
                    <a:pt x="121023" y="138453"/>
                    <a:pt x="170329" y="125753"/>
                  </a:cubicBezTo>
                  <a:cubicBezTo>
                    <a:pt x="219635" y="113053"/>
                    <a:pt x="241300" y="141441"/>
                    <a:pt x="295835" y="134718"/>
                  </a:cubicBezTo>
                  <a:cubicBezTo>
                    <a:pt x="350370" y="127994"/>
                    <a:pt x="497541" y="85412"/>
                    <a:pt x="497541" y="85412"/>
                  </a:cubicBezTo>
                  <a:cubicBezTo>
                    <a:pt x="561788" y="69724"/>
                    <a:pt x="614082" y="51795"/>
                    <a:pt x="681317" y="40589"/>
                  </a:cubicBezTo>
                  <a:cubicBezTo>
                    <a:pt x="748552" y="29383"/>
                    <a:pt x="900953" y="18177"/>
                    <a:pt x="900953" y="18177"/>
                  </a:cubicBezTo>
                  <a:cubicBezTo>
                    <a:pt x="964453" y="11453"/>
                    <a:pt x="1000311" y="-1993"/>
                    <a:pt x="1062317" y="248"/>
                  </a:cubicBezTo>
                  <a:cubicBezTo>
                    <a:pt x="1124323" y="2489"/>
                    <a:pt x="1213970" y="15936"/>
                    <a:pt x="1272988" y="31624"/>
                  </a:cubicBezTo>
                  <a:cubicBezTo>
                    <a:pt x="1332006" y="47312"/>
                    <a:pt x="1416423" y="94377"/>
                    <a:pt x="1416423" y="94377"/>
                  </a:cubicBezTo>
                  <a:cubicBezTo>
                    <a:pt x="1471705" y="119030"/>
                    <a:pt x="1547159" y="142936"/>
                    <a:pt x="1604682" y="179542"/>
                  </a:cubicBezTo>
                  <a:cubicBezTo>
                    <a:pt x="1662205" y="216148"/>
                    <a:pt x="1718982" y="263959"/>
                    <a:pt x="1761564" y="314012"/>
                  </a:cubicBezTo>
                  <a:cubicBezTo>
                    <a:pt x="1804146" y="364065"/>
                    <a:pt x="1832161" y="421962"/>
                    <a:pt x="1860176" y="479859"/>
                  </a:cubicBezTo>
                </a:path>
              </a:pathLst>
            </a:custGeom>
            <a:ln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Rectangle 178"/>
            <p:cNvSpPr/>
            <p:nvPr/>
          </p:nvSpPr>
          <p:spPr>
            <a:xfrm>
              <a:off x="3181650" y="3319503"/>
              <a:ext cx="2009013" cy="1610777"/>
            </a:xfrm>
            <a:prstGeom prst="rect">
              <a:avLst/>
            </a:prstGeom>
            <a:noFill/>
            <a:ln w="762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Freeform 180"/>
            <p:cNvSpPr/>
            <p:nvPr/>
          </p:nvSpPr>
          <p:spPr>
            <a:xfrm>
              <a:off x="3294240" y="3475610"/>
              <a:ext cx="1629558" cy="976498"/>
            </a:xfrm>
            <a:custGeom>
              <a:avLst/>
              <a:gdLst>
                <a:gd name="connsiteX0" fmla="*/ 0 w 1714174"/>
                <a:gd name="connsiteY0" fmla="*/ 0 h 1027203"/>
                <a:gd name="connsiteX1" fmla="*/ 134471 w 1714174"/>
                <a:gd name="connsiteY1" fmla="*/ 197223 h 1027203"/>
                <a:gd name="connsiteX2" fmla="*/ 304800 w 1714174"/>
                <a:gd name="connsiteY2" fmla="*/ 407894 h 1027203"/>
                <a:gd name="connsiteX3" fmla="*/ 443753 w 1714174"/>
                <a:gd name="connsiteY3" fmla="*/ 560294 h 1027203"/>
                <a:gd name="connsiteX4" fmla="*/ 587188 w 1714174"/>
                <a:gd name="connsiteY4" fmla="*/ 685800 h 1027203"/>
                <a:gd name="connsiteX5" fmla="*/ 766482 w 1714174"/>
                <a:gd name="connsiteY5" fmla="*/ 797858 h 1027203"/>
                <a:gd name="connsiteX6" fmla="*/ 986118 w 1714174"/>
                <a:gd name="connsiteY6" fmla="*/ 918882 h 1027203"/>
                <a:gd name="connsiteX7" fmla="*/ 1151965 w 1714174"/>
                <a:gd name="connsiteY7" fmla="*/ 990600 h 1027203"/>
                <a:gd name="connsiteX8" fmla="*/ 1353671 w 1714174"/>
                <a:gd name="connsiteY8" fmla="*/ 1013011 h 1027203"/>
                <a:gd name="connsiteX9" fmla="*/ 1528482 w 1714174"/>
                <a:gd name="connsiteY9" fmla="*/ 1026458 h 1027203"/>
                <a:gd name="connsiteX10" fmla="*/ 1703294 w 1714174"/>
                <a:gd name="connsiteY10" fmla="*/ 990600 h 1027203"/>
                <a:gd name="connsiteX11" fmla="*/ 1680882 w 1714174"/>
                <a:gd name="connsiteY11" fmla="*/ 981635 h 1027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14174" h="1027203">
                  <a:moveTo>
                    <a:pt x="0" y="0"/>
                  </a:moveTo>
                  <a:cubicBezTo>
                    <a:pt x="41835" y="64620"/>
                    <a:pt x="83671" y="129241"/>
                    <a:pt x="134471" y="197223"/>
                  </a:cubicBezTo>
                  <a:cubicBezTo>
                    <a:pt x="185271" y="265205"/>
                    <a:pt x="253253" y="347382"/>
                    <a:pt x="304800" y="407894"/>
                  </a:cubicBezTo>
                  <a:cubicBezTo>
                    <a:pt x="356347" y="468406"/>
                    <a:pt x="396688" y="513976"/>
                    <a:pt x="443753" y="560294"/>
                  </a:cubicBezTo>
                  <a:cubicBezTo>
                    <a:pt x="490818" y="606612"/>
                    <a:pt x="533400" y="646206"/>
                    <a:pt x="587188" y="685800"/>
                  </a:cubicBezTo>
                  <a:cubicBezTo>
                    <a:pt x="640976" y="725394"/>
                    <a:pt x="699994" y="759011"/>
                    <a:pt x="766482" y="797858"/>
                  </a:cubicBezTo>
                  <a:cubicBezTo>
                    <a:pt x="832970" y="836705"/>
                    <a:pt x="921871" y="886758"/>
                    <a:pt x="986118" y="918882"/>
                  </a:cubicBezTo>
                  <a:cubicBezTo>
                    <a:pt x="1050365" y="951006"/>
                    <a:pt x="1090706" y="974912"/>
                    <a:pt x="1151965" y="990600"/>
                  </a:cubicBezTo>
                  <a:cubicBezTo>
                    <a:pt x="1213224" y="1006288"/>
                    <a:pt x="1290918" y="1007035"/>
                    <a:pt x="1353671" y="1013011"/>
                  </a:cubicBezTo>
                  <a:cubicBezTo>
                    <a:pt x="1416424" y="1018987"/>
                    <a:pt x="1470212" y="1030193"/>
                    <a:pt x="1528482" y="1026458"/>
                  </a:cubicBezTo>
                  <a:cubicBezTo>
                    <a:pt x="1586753" y="1022723"/>
                    <a:pt x="1677894" y="998070"/>
                    <a:pt x="1703294" y="990600"/>
                  </a:cubicBezTo>
                  <a:cubicBezTo>
                    <a:pt x="1728694" y="983130"/>
                    <a:pt x="1704788" y="982382"/>
                    <a:pt x="1680882" y="981635"/>
                  </a:cubicBezTo>
                </a:path>
              </a:pathLst>
            </a:custGeom>
            <a:ln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Freeform 182"/>
            <p:cNvSpPr/>
            <p:nvPr/>
          </p:nvSpPr>
          <p:spPr>
            <a:xfrm>
              <a:off x="3255890" y="3994527"/>
              <a:ext cx="1776876" cy="98941"/>
            </a:xfrm>
            <a:custGeom>
              <a:avLst/>
              <a:gdLst>
                <a:gd name="connsiteX0" fmla="*/ 0 w 1869141"/>
                <a:gd name="connsiteY0" fmla="*/ 95114 h 104079"/>
                <a:gd name="connsiteX1" fmla="*/ 327212 w 1869141"/>
                <a:gd name="connsiteY1" fmla="*/ 45808 h 104079"/>
                <a:gd name="connsiteX2" fmla="*/ 506506 w 1869141"/>
                <a:gd name="connsiteY2" fmla="*/ 14432 h 104079"/>
                <a:gd name="connsiteX3" fmla="*/ 726141 w 1869141"/>
                <a:gd name="connsiteY3" fmla="*/ 9949 h 104079"/>
                <a:gd name="connsiteX4" fmla="*/ 918882 w 1869141"/>
                <a:gd name="connsiteY4" fmla="*/ 18914 h 104079"/>
                <a:gd name="connsiteX5" fmla="*/ 1075765 w 1869141"/>
                <a:gd name="connsiteY5" fmla="*/ 5467 h 104079"/>
                <a:gd name="connsiteX6" fmla="*/ 1295400 w 1869141"/>
                <a:gd name="connsiteY6" fmla="*/ 985 h 104079"/>
                <a:gd name="connsiteX7" fmla="*/ 1474694 w 1869141"/>
                <a:gd name="connsiteY7" fmla="*/ 23396 h 104079"/>
                <a:gd name="connsiteX8" fmla="*/ 1680882 w 1869141"/>
                <a:gd name="connsiteY8" fmla="*/ 68220 h 104079"/>
                <a:gd name="connsiteX9" fmla="*/ 1869141 w 1869141"/>
                <a:gd name="connsiteY9" fmla="*/ 104079 h 104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69141" h="104079">
                  <a:moveTo>
                    <a:pt x="0" y="95114"/>
                  </a:moveTo>
                  <a:lnTo>
                    <a:pt x="327212" y="45808"/>
                  </a:lnTo>
                  <a:cubicBezTo>
                    <a:pt x="411630" y="32361"/>
                    <a:pt x="440018" y="20408"/>
                    <a:pt x="506506" y="14432"/>
                  </a:cubicBezTo>
                  <a:cubicBezTo>
                    <a:pt x="572994" y="8456"/>
                    <a:pt x="657412" y="9202"/>
                    <a:pt x="726141" y="9949"/>
                  </a:cubicBezTo>
                  <a:cubicBezTo>
                    <a:pt x="794870" y="10696"/>
                    <a:pt x="860611" y="19661"/>
                    <a:pt x="918882" y="18914"/>
                  </a:cubicBezTo>
                  <a:cubicBezTo>
                    <a:pt x="977153" y="18167"/>
                    <a:pt x="1013012" y="8455"/>
                    <a:pt x="1075765" y="5467"/>
                  </a:cubicBezTo>
                  <a:cubicBezTo>
                    <a:pt x="1138518" y="2479"/>
                    <a:pt x="1228912" y="-2003"/>
                    <a:pt x="1295400" y="985"/>
                  </a:cubicBezTo>
                  <a:cubicBezTo>
                    <a:pt x="1361888" y="3973"/>
                    <a:pt x="1410447" y="12190"/>
                    <a:pt x="1474694" y="23396"/>
                  </a:cubicBezTo>
                  <a:cubicBezTo>
                    <a:pt x="1538941" y="34602"/>
                    <a:pt x="1615141" y="54773"/>
                    <a:pt x="1680882" y="68220"/>
                  </a:cubicBezTo>
                  <a:cubicBezTo>
                    <a:pt x="1746623" y="81667"/>
                    <a:pt x="1807882" y="92873"/>
                    <a:pt x="1869141" y="104079"/>
                  </a:cubicBezTo>
                </a:path>
              </a:pathLst>
            </a:custGeom>
            <a:ln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Freeform 183"/>
            <p:cNvSpPr/>
            <p:nvPr/>
          </p:nvSpPr>
          <p:spPr>
            <a:xfrm>
              <a:off x="3277196" y="4259133"/>
              <a:ext cx="1842707" cy="550200"/>
            </a:xfrm>
            <a:custGeom>
              <a:avLst/>
              <a:gdLst>
                <a:gd name="connsiteX0" fmla="*/ 0 w 1938390"/>
                <a:gd name="connsiteY0" fmla="*/ 578769 h 578769"/>
                <a:gd name="connsiteX1" fmla="*/ 161364 w 1938390"/>
                <a:gd name="connsiteY1" fmla="*/ 489122 h 578769"/>
                <a:gd name="connsiteX2" fmla="*/ 286870 w 1938390"/>
                <a:gd name="connsiteY2" fmla="*/ 363616 h 578769"/>
                <a:gd name="connsiteX3" fmla="*/ 484094 w 1938390"/>
                <a:gd name="connsiteY3" fmla="*/ 282934 h 578769"/>
                <a:gd name="connsiteX4" fmla="*/ 623047 w 1938390"/>
                <a:gd name="connsiteY4" fmla="*/ 197769 h 578769"/>
                <a:gd name="connsiteX5" fmla="*/ 779929 w 1938390"/>
                <a:gd name="connsiteY5" fmla="*/ 130534 h 578769"/>
                <a:gd name="connsiteX6" fmla="*/ 972670 w 1938390"/>
                <a:gd name="connsiteY6" fmla="*/ 85710 h 578769"/>
                <a:gd name="connsiteX7" fmla="*/ 1187823 w 1938390"/>
                <a:gd name="connsiteY7" fmla="*/ 546 h 578769"/>
                <a:gd name="connsiteX8" fmla="*/ 1376082 w 1938390"/>
                <a:gd name="connsiteY8" fmla="*/ 49851 h 578769"/>
                <a:gd name="connsiteX9" fmla="*/ 1524000 w 1938390"/>
                <a:gd name="connsiteY9" fmla="*/ 63299 h 578769"/>
                <a:gd name="connsiteX10" fmla="*/ 1887070 w 1938390"/>
                <a:gd name="connsiteY10" fmla="*/ 215699 h 578769"/>
                <a:gd name="connsiteX11" fmla="*/ 1927411 w 1938390"/>
                <a:gd name="connsiteY11" fmla="*/ 345687 h 578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38390" h="578769">
                  <a:moveTo>
                    <a:pt x="0" y="578769"/>
                  </a:moveTo>
                  <a:cubicBezTo>
                    <a:pt x="56776" y="551875"/>
                    <a:pt x="113552" y="524981"/>
                    <a:pt x="161364" y="489122"/>
                  </a:cubicBezTo>
                  <a:cubicBezTo>
                    <a:pt x="209176" y="453263"/>
                    <a:pt x="233082" y="397981"/>
                    <a:pt x="286870" y="363616"/>
                  </a:cubicBezTo>
                  <a:cubicBezTo>
                    <a:pt x="340658" y="329251"/>
                    <a:pt x="428065" y="310575"/>
                    <a:pt x="484094" y="282934"/>
                  </a:cubicBezTo>
                  <a:cubicBezTo>
                    <a:pt x="540124" y="255293"/>
                    <a:pt x="573741" y="223169"/>
                    <a:pt x="623047" y="197769"/>
                  </a:cubicBezTo>
                  <a:cubicBezTo>
                    <a:pt x="672353" y="172369"/>
                    <a:pt x="721659" y="149210"/>
                    <a:pt x="779929" y="130534"/>
                  </a:cubicBezTo>
                  <a:cubicBezTo>
                    <a:pt x="838199" y="111858"/>
                    <a:pt x="904688" y="107375"/>
                    <a:pt x="972670" y="85710"/>
                  </a:cubicBezTo>
                  <a:cubicBezTo>
                    <a:pt x="1040652" y="64045"/>
                    <a:pt x="1120588" y="6522"/>
                    <a:pt x="1187823" y="546"/>
                  </a:cubicBezTo>
                  <a:cubicBezTo>
                    <a:pt x="1255058" y="-5430"/>
                    <a:pt x="1320053" y="39392"/>
                    <a:pt x="1376082" y="49851"/>
                  </a:cubicBezTo>
                  <a:cubicBezTo>
                    <a:pt x="1432111" y="60310"/>
                    <a:pt x="1438835" y="35658"/>
                    <a:pt x="1524000" y="63299"/>
                  </a:cubicBezTo>
                  <a:cubicBezTo>
                    <a:pt x="1609165" y="90940"/>
                    <a:pt x="1819835" y="168634"/>
                    <a:pt x="1887070" y="215699"/>
                  </a:cubicBezTo>
                  <a:cubicBezTo>
                    <a:pt x="1954305" y="262764"/>
                    <a:pt x="1940858" y="304225"/>
                    <a:pt x="1927411" y="345687"/>
                  </a:cubicBezTo>
                </a:path>
              </a:pathLst>
            </a:custGeom>
            <a:ln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7" name="TextBox 186"/>
          <p:cNvSpPr txBox="1"/>
          <p:nvPr/>
        </p:nvSpPr>
        <p:spPr>
          <a:xfrm>
            <a:off x="452281" y="708172"/>
            <a:ext cx="1797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“True” image</a:t>
            </a:r>
          </a:p>
        </p:txBody>
      </p:sp>
      <p:sp>
        <p:nvSpPr>
          <p:cNvPr id="188" name="TextBox 187"/>
          <p:cNvSpPr txBox="1"/>
          <p:nvPr/>
        </p:nvSpPr>
        <p:spPr>
          <a:xfrm>
            <a:off x="3298676" y="406709"/>
            <a:ext cx="20102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2"/>
                </a:solidFill>
              </a:rPr>
              <a:t>Observed </a:t>
            </a:r>
            <a:r>
              <a:rPr lang="en-US" dirty="0" err="1" smtClean="0">
                <a:solidFill>
                  <a:schemeClr val="tx2"/>
                </a:solidFill>
              </a:rPr>
              <a:t>widefield</a:t>
            </a:r>
            <a:r>
              <a:rPr lang="en-US" dirty="0" smtClean="0">
                <a:solidFill>
                  <a:schemeClr val="tx2"/>
                </a:solidFill>
              </a:rPr>
              <a:t> image</a:t>
            </a:r>
          </a:p>
        </p:txBody>
      </p:sp>
      <p:sp>
        <p:nvSpPr>
          <p:cNvPr id="189" name="TextBox 188"/>
          <p:cNvSpPr txBox="1"/>
          <p:nvPr/>
        </p:nvSpPr>
        <p:spPr>
          <a:xfrm>
            <a:off x="6267999" y="373652"/>
            <a:ext cx="17977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2"/>
                </a:solidFill>
              </a:rPr>
              <a:t>STORM/</a:t>
            </a:r>
            <a:r>
              <a:rPr lang="en-US" dirty="0" err="1" smtClean="0">
                <a:solidFill>
                  <a:schemeClr val="tx2"/>
                </a:solidFill>
              </a:rPr>
              <a:t>PALMaquisition</a:t>
            </a:r>
            <a:endParaRPr lang="en-US" dirty="0" smtClean="0">
              <a:solidFill>
                <a:schemeClr val="tx2"/>
              </a:solidFill>
            </a:endParaRPr>
          </a:p>
        </p:txBody>
      </p:sp>
      <p:sp>
        <p:nvSpPr>
          <p:cNvPr id="190" name="TextBox 189"/>
          <p:cNvSpPr txBox="1"/>
          <p:nvPr/>
        </p:nvSpPr>
        <p:spPr>
          <a:xfrm>
            <a:off x="6023463" y="2975754"/>
            <a:ext cx="2529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tx2"/>
                </a:solidFill>
              </a:rPr>
              <a:t>Localised</a:t>
            </a:r>
            <a:r>
              <a:rPr lang="en-US" dirty="0" smtClean="0">
                <a:solidFill>
                  <a:schemeClr val="tx2"/>
                </a:solidFill>
              </a:rPr>
              <a:t> fluorophores</a:t>
            </a:r>
          </a:p>
        </p:txBody>
      </p:sp>
      <p:sp>
        <p:nvSpPr>
          <p:cNvPr id="191" name="TextBox 190"/>
          <p:cNvSpPr txBox="1"/>
          <p:nvPr/>
        </p:nvSpPr>
        <p:spPr>
          <a:xfrm>
            <a:off x="3036050" y="2943164"/>
            <a:ext cx="24568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Reconstructed image</a:t>
            </a:r>
          </a:p>
        </p:txBody>
      </p:sp>
      <p:sp>
        <p:nvSpPr>
          <p:cNvPr id="192" name="TextBox 191"/>
          <p:cNvSpPr txBox="1"/>
          <p:nvPr/>
        </p:nvSpPr>
        <p:spPr>
          <a:xfrm>
            <a:off x="456947" y="3545198"/>
            <a:ext cx="1636125" cy="954107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tx2"/>
                </a:solidFill>
              </a:rPr>
              <a:t>STORM/PALM</a:t>
            </a:r>
          </a:p>
        </p:txBody>
      </p:sp>
      <p:cxnSp>
        <p:nvCxnSpPr>
          <p:cNvPr id="197" name="Straight Arrow Connector 196"/>
          <p:cNvCxnSpPr/>
          <p:nvPr/>
        </p:nvCxnSpPr>
        <p:spPr>
          <a:xfrm>
            <a:off x="2490061" y="1756475"/>
            <a:ext cx="495946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98" name="Straight Arrow Connector 197"/>
          <p:cNvCxnSpPr/>
          <p:nvPr/>
        </p:nvCxnSpPr>
        <p:spPr>
          <a:xfrm>
            <a:off x="5492860" y="1806467"/>
            <a:ext cx="495946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86" name="Straight Arrow Connector 185"/>
          <p:cNvCxnSpPr/>
          <p:nvPr/>
        </p:nvCxnSpPr>
        <p:spPr>
          <a:xfrm>
            <a:off x="7245394" y="2723660"/>
            <a:ext cx="0" cy="254824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93" name="Straight Arrow Connector 192"/>
          <p:cNvCxnSpPr/>
          <p:nvPr/>
        </p:nvCxnSpPr>
        <p:spPr>
          <a:xfrm flipH="1">
            <a:off x="5458695" y="4125652"/>
            <a:ext cx="523651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761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First (and most important lesson) – again!</a:t>
            </a:r>
          </a:p>
          <a:p>
            <a:pPr lvl="1"/>
            <a:endParaRPr lang="en-US" dirty="0" smtClean="0"/>
          </a:p>
        </p:txBody>
      </p:sp>
      <p:sp>
        <p:nvSpPr>
          <p:cNvPr id="4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81092" y="1613535"/>
            <a:ext cx="3586474" cy="1920922"/>
          </a:xfrm>
        </p:spPr>
        <p:txBody>
          <a:bodyPr/>
          <a:lstStyle/>
          <a:p>
            <a:r>
              <a:rPr lang="en-US" sz="3200" dirty="0" smtClean="0"/>
              <a:t>Test your analysis </a:t>
            </a:r>
            <a:r>
              <a:rPr lang="en-US" sz="3200" b="1" u="sng" dirty="0" smtClean="0"/>
              <a:t>before</a:t>
            </a:r>
            <a:r>
              <a:rPr lang="en-US" sz="3200" dirty="0" smtClean="0"/>
              <a:t> you acquire data!</a:t>
            </a:r>
          </a:p>
          <a:p>
            <a:pPr lvl="1"/>
            <a:endParaRPr lang="en-US" dirty="0" smtClean="0"/>
          </a:p>
        </p:txBody>
      </p:sp>
      <p:sp>
        <p:nvSpPr>
          <p:cNvPr id="18" name="TextBox 17"/>
          <p:cNvSpPr txBox="1"/>
          <p:nvPr/>
        </p:nvSpPr>
        <p:spPr>
          <a:xfrm>
            <a:off x="6421423" y="584444"/>
            <a:ext cx="225500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 smtClean="0">
                <a:solidFill>
                  <a:schemeClr val="tx2"/>
                </a:solidFill>
              </a:rPr>
              <a:t>Sample</a:t>
            </a:r>
            <a:endParaRPr lang="en-US" sz="2600" dirty="0">
              <a:solidFill>
                <a:schemeClr val="tx2"/>
              </a:solidFill>
            </a:endParaRPr>
          </a:p>
          <a:p>
            <a:pPr algn="ctr"/>
            <a:r>
              <a:rPr lang="en-US" sz="2600" dirty="0">
                <a:solidFill>
                  <a:schemeClr val="tx2"/>
                </a:solidFill>
              </a:rPr>
              <a:t>preparation</a:t>
            </a:r>
          </a:p>
          <a:p>
            <a:pPr lvl="1"/>
            <a:endParaRPr lang="en-US" sz="2600" dirty="0">
              <a:solidFill>
                <a:schemeClr val="tx2"/>
              </a:solidFill>
            </a:endParaRPr>
          </a:p>
        </p:txBody>
      </p:sp>
      <p:sp>
        <p:nvSpPr>
          <p:cNvPr id="22" name="Down Arrow 21"/>
          <p:cNvSpPr/>
          <p:nvPr/>
        </p:nvSpPr>
        <p:spPr>
          <a:xfrm>
            <a:off x="7567006" y="2333979"/>
            <a:ext cx="198980" cy="332356"/>
          </a:xfrm>
          <a:prstGeom prst="downArrow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3" name="Down Arrow 22"/>
          <p:cNvSpPr/>
          <p:nvPr/>
        </p:nvSpPr>
        <p:spPr>
          <a:xfrm>
            <a:off x="7581212" y="3277850"/>
            <a:ext cx="198980" cy="332356"/>
          </a:xfrm>
          <a:prstGeom prst="downArrow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4" name="Down Arrow 23"/>
          <p:cNvSpPr/>
          <p:nvPr/>
        </p:nvSpPr>
        <p:spPr>
          <a:xfrm>
            <a:off x="7548925" y="1488864"/>
            <a:ext cx="198980" cy="332356"/>
          </a:xfrm>
          <a:prstGeom prst="downArrow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553200" y="1841536"/>
            <a:ext cx="225500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 smtClean="0">
                <a:solidFill>
                  <a:schemeClr val="tx2"/>
                </a:solidFill>
              </a:rPr>
              <a:t>Data</a:t>
            </a:r>
            <a:endParaRPr lang="en-US" sz="2600" dirty="0">
              <a:solidFill>
                <a:schemeClr val="tx2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595864" y="2718267"/>
            <a:ext cx="225500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 smtClean="0">
                <a:solidFill>
                  <a:schemeClr val="tx2"/>
                </a:solidFill>
              </a:rPr>
              <a:t>Analysis</a:t>
            </a:r>
            <a:endParaRPr lang="en-US" sz="2600" dirty="0">
              <a:solidFill>
                <a:schemeClr val="tx2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652690" y="3614501"/>
            <a:ext cx="225500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>
                <a:solidFill>
                  <a:schemeClr val="tx2"/>
                </a:solidFill>
              </a:rPr>
              <a:t>Biological information </a:t>
            </a:r>
          </a:p>
        </p:txBody>
      </p:sp>
    </p:spTree>
    <p:extLst>
      <p:ext uri="{BB962C8B-B14F-4D97-AF65-F5344CB8AC3E}">
        <p14:creationId xmlns:p14="http://schemas.microsoft.com/office/powerpoint/2010/main" val="4246194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1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2.46914E-6 L -0.03993 0.15679 C -0.04896 0.1892 -0.05399 0.23858 -0.05399 0.29043 C -0.05399 0.34876 -0.04896 0.39629 -0.03993 0.4287 L -8.33333E-7 0.5858 " pathEditMode="relative" rAng="0" ptsTypes="AAAAA">
                                      <p:cBhvr>
                                        <p:cTn id="6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08" y="2929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58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2.46914E-6 L -0.03975 -0.15803 C -0.04895 -0.19198 -0.05381 -0.24105 -0.05399 -0.29445 C -0.05381 -0.35401 -0.04878 -0.40155 -0.03975 -0.43395 L -4.44444E-6 -0.59321 " pathEditMode="relative" rAng="10800000" ptsTypes="AAAAA">
                                      <p:cBhvr>
                                        <p:cTn id="8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91" y="-2966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58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-4.5679E-6 L -0.04011 -0.04598 C -0.04913 -0.05524 -0.05399 -0.07006 -0.05399 -0.08518 C -0.05399 -0.10246 -0.04896 -0.11604 -0.04011 -0.12561 L 1.94444E-6 -0.17222 " pathEditMode="relative" rAng="10800000" ptsTypes="AAAAA">
                                      <p:cBhvr>
                                        <p:cTn id="10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91" y="-8611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51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69 -0.00247 L -0.03524 0.04476 C -0.04427 0.05463 -0.0493 0.06945 -0.0493 0.08519 C -0.0493 0.10278 -0.04427 0.11698 -0.03524 0.12686 L 0.00469 0.17439 " pathEditMode="relative" rAng="0" ptsTypes="AAAAA">
                                      <p:cBhvr>
                                        <p:cTn id="12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08" y="882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7" grpId="0"/>
      <p:bldP spid="28" grpId="0"/>
      <p:bldP spid="29" grpId="0"/>
    </p:bld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Any other courses?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843310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Any other courses?</a:t>
            </a:r>
          </a:p>
          <a:p>
            <a:pPr lvl="1"/>
            <a:endParaRPr lang="en-US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289311" y="782665"/>
            <a:ext cx="82864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General – more advanced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5779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Any other courses?</a:t>
            </a:r>
          </a:p>
          <a:p>
            <a:pPr lvl="1"/>
            <a:endParaRPr lang="en-US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289311" y="782665"/>
            <a:ext cx="82864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General – more advanced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3D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9734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Any other courses?</a:t>
            </a:r>
          </a:p>
          <a:p>
            <a:pPr lvl="1"/>
            <a:endParaRPr lang="en-US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289311" y="782665"/>
            <a:ext cx="828641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General – more advanced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3D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Big datasets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0482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Any other courses?</a:t>
            </a:r>
          </a:p>
          <a:p>
            <a:pPr lvl="1"/>
            <a:endParaRPr lang="en-US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289311" y="782665"/>
            <a:ext cx="828641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General – more advanced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3D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Big datasets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chemeClr val="tx2"/>
                </a:solidFill>
              </a:rPr>
              <a:t>Lightsheet</a:t>
            </a:r>
            <a:r>
              <a:rPr lang="en-US" dirty="0" smtClean="0">
                <a:solidFill>
                  <a:schemeClr val="tx2"/>
                </a:solidFill>
              </a:rPr>
              <a:t> processing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0054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Any other courses?</a:t>
            </a:r>
          </a:p>
          <a:p>
            <a:pPr lvl="1"/>
            <a:endParaRPr lang="en-US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289311" y="782665"/>
            <a:ext cx="828641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General – more advanced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3D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Big datasets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chemeClr val="tx2"/>
                </a:solidFill>
              </a:rPr>
              <a:t>Lightsheet</a:t>
            </a:r>
            <a:r>
              <a:rPr lang="en-US" dirty="0" smtClean="0">
                <a:solidFill>
                  <a:schemeClr val="tx2"/>
                </a:solidFill>
              </a:rPr>
              <a:t> processing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Super resolution</a:t>
            </a:r>
          </a:p>
        </p:txBody>
      </p:sp>
    </p:spTree>
    <p:extLst>
      <p:ext uri="{BB962C8B-B14F-4D97-AF65-F5344CB8AC3E}">
        <p14:creationId xmlns:p14="http://schemas.microsoft.com/office/powerpoint/2010/main" val="2889871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Any other courses?</a:t>
            </a:r>
          </a:p>
          <a:p>
            <a:pPr lvl="1"/>
            <a:endParaRPr lang="en-US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289311" y="782665"/>
            <a:ext cx="828641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General – more advanced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3D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Big datasets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chemeClr val="tx2"/>
                </a:solidFill>
              </a:rPr>
              <a:t>Lightsheet</a:t>
            </a:r>
            <a:r>
              <a:rPr lang="en-US" dirty="0" smtClean="0">
                <a:solidFill>
                  <a:schemeClr val="tx2"/>
                </a:solidFill>
              </a:rPr>
              <a:t> processing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Super resolution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013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Any other courses?</a:t>
            </a:r>
          </a:p>
          <a:p>
            <a:pPr lvl="1"/>
            <a:endParaRPr lang="en-US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289311" y="782665"/>
            <a:ext cx="828641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General – more advanced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3D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Big datasets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chemeClr val="tx2"/>
                </a:solidFill>
              </a:rPr>
              <a:t>Lightsheet</a:t>
            </a:r>
            <a:r>
              <a:rPr lang="en-US" dirty="0" smtClean="0">
                <a:solidFill>
                  <a:schemeClr val="tx2"/>
                </a:solidFill>
              </a:rPr>
              <a:t> processing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Super resolution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Tracking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7446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5552176" cy="747374"/>
          </a:xfrm>
        </p:spPr>
        <p:txBody>
          <a:bodyPr/>
          <a:lstStyle/>
          <a:p>
            <a:r>
              <a:rPr lang="en-US" dirty="0" smtClean="0"/>
              <a:t>Why computational image analysis?</a:t>
            </a:r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16" name="TextBox 15"/>
          <p:cNvSpPr txBox="1"/>
          <p:nvPr/>
        </p:nvSpPr>
        <p:spPr>
          <a:xfrm>
            <a:off x="634261" y="915281"/>
            <a:ext cx="437969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Visual system relies heavily on context and relative changes.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7147" y="1768457"/>
            <a:ext cx="3514249" cy="2718484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197445" y="4697510"/>
            <a:ext cx="3417625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>
                <a:solidFill>
                  <a:schemeClr val="tx2"/>
                </a:solidFill>
              </a:rPr>
              <a:t>Checker shadow illusion, Edward Adelson 1995.</a:t>
            </a:r>
            <a:endParaRPr lang="en-US" sz="105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050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050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673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Any other courses?</a:t>
            </a:r>
          </a:p>
          <a:p>
            <a:pPr lvl="1"/>
            <a:endParaRPr lang="en-US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289311" y="782665"/>
            <a:ext cx="828641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General – more advanced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3D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Big datasets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chemeClr val="tx2"/>
                </a:solidFill>
              </a:rPr>
              <a:t>Lightsheet</a:t>
            </a:r>
            <a:r>
              <a:rPr lang="en-US" dirty="0" smtClean="0">
                <a:solidFill>
                  <a:schemeClr val="tx2"/>
                </a:solidFill>
              </a:rPr>
              <a:t> processing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Super resolution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Tracking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Writing custom scripts – MATLAB / Python </a:t>
            </a:r>
            <a:r>
              <a:rPr lang="en-US" dirty="0" err="1" smtClean="0">
                <a:solidFill>
                  <a:schemeClr val="tx2"/>
                </a:solidFill>
              </a:rPr>
              <a:t>etc</a:t>
            </a: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3261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Any other courses?</a:t>
            </a:r>
          </a:p>
          <a:p>
            <a:pPr lvl="1"/>
            <a:endParaRPr lang="en-US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289311" y="782665"/>
            <a:ext cx="828641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General – more advanced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3D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Big datasets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chemeClr val="tx2"/>
                </a:solidFill>
              </a:rPr>
              <a:t>Lightsheet</a:t>
            </a:r>
            <a:r>
              <a:rPr lang="en-US" dirty="0" smtClean="0">
                <a:solidFill>
                  <a:schemeClr val="tx2"/>
                </a:solidFill>
              </a:rPr>
              <a:t> processing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Super resolution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Tracking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Writing custom scripts – MATLAB / Python </a:t>
            </a:r>
            <a:r>
              <a:rPr lang="en-US" dirty="0" err="1" smtClean="0">
                <a:solidFill>
                  <a:schemeClr val="tx2"/>
                </a:solidFill>
              </a:rPr>
              <a:t>etc</a:t>
            </a: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Anything else?</a:t>
            </a:r>
          </a:p>
        </p:txBody>
      </p:sp>
    </p:spTree>
    <p:extLst>
      <p:ext uri="{BB962C8B-B14F-4D97-AF65-F5344CB8AC3E}">
        <p14:creationId xmlns:p14="http://schemas.microsoft.com/office/powerpoint/2010/main" val="13102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7146" y="1768456"/>
            <a:ext cx="3514249" cy="2718484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5552176" cy="747374"/>
          </a:xfrm>
        </p:spPr>
        <p:txBody>
          <a:bodyPr/>
          <a:lstStyle/>
          <a:p>
            <a:r>
              <a:rPr lang="en-US" dirty="0" smtClean="0"/>
              <a:t>Why computational image analysis?</a:t>
            </a:r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16" name="TextBox 15"/>
          <p:cNvSpPr txBox="1"/>
          <p:nvPr/>
        </p:nvSpPr>
        <p:spPr>
          <a:xfrm>
            <a:off x="634261" y="915281"/>
            <a:ext cx="437969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Visual system relies heavily on context and relative changes.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97445" y="4697510"/>
            <a:ext cx="3417625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>
                <a:solidFill>
                  <a:schemeClr val="tx2"/>
                </a:solidFill>
              </a:rPr>
              <a:t>Checker shadow illusion, Edward Adelson 1995.</a:t>
            </a:r>
            <a:endParaRPr lang="en-US" sz="105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050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050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294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7146" y="1768456"/>
            <a:ext cx="3514249" cy="2718484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5552176" cy="747374"/>
          </a:xfrm>
        </p:spPr>
        <p:txBody>
          <a:bodyPr/>
          <a:lstStyle/>
          <a:p>
            <a:r>
              <a:rPr lang="en-US" dirty="0" smtClean="0"/>
              <a:t>Why computational image analysis?</a:t>
            </a:r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16" name="TextBox 15"/>
          <p:cNvSpPr txBox="1"/>
          <p:nvPr/>
        </p:nvSpPr>
        <p:spPr>
          <a:xfrm>
            <a:off x="634261" y="915281"/>
            <a:ext cx="437969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Visual system relies heavily on context and relative changes.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97445" y="4697510"/>
            <a:ext cx="3417625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>
                <a:solidFill>
                  <a:schemeClr val="tx2"/>
                </a:solidFill>
              </a:rPr>
              <a:t>Checker shadow illusion, Edward Adelson 1995.</a:t>
            </a:r>
            <a:endParaRPr lang="en-US" sz="105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050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050" dirty="0" smtClean="0">
              <a:solidFill>
                <a:schemeClr val="tx2"/>
              </a:solidFill>
            </a:endParaRPr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77231" y="1614891"/>
            <a:ext cx="3904778" cy="1338162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57985" y="2820146"/>
            <a:ext cx="3904778" cy="133816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764301" y="4697509"/>
            <a:ext cx="4379699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err="1" smtClean="0">
                <a:solidFill>
                  <a:schemeClr val="tx2"/>
                </a:solidFill>
              </a:rPr>
              <a:t>Jastrow</a:t>
            </a:r>
            <a:r>
              <a:rPr lang="en-US" sz="1050" dirty="0" smtClean="0">
                <a:solidFill>
                  <a:schemeClr val="tx2"/>
                </a:solidFill>
              </a:rPr>
              <a:t> illusion, Joseph </a:t>
            </a:r>
            <a:r>
              <a:rPr lang="en-US" sz="1050" dirty="0" err="1" smtClean="0">
                <a:solidFill>
                  <a:schemeClr val="tx2"/>
                </a:solidFill>
              </a:rPr>
              <a:t>Jastrow</a:t>
            </a:r>
            <a:r>
              <a:rPr lang="en-US" sz="1050" dirty="0" smtClean="0">
                <a:solidFill>
                  <a:schemeClr val="tx2"/>
                </a:solidFill>
              </a:rPr>
              <a:t> (and others), 1892.</a:t>
            </a:r>
            <a:endParaRPr lang="en-US" sz="105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050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050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4088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52 -0.00031 L 0.02049 0.2336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2" y="1169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6788080" cy="747374"/>
          </a:xfrm>
        </p:spPr>
        <p:txBody>
          <a:bodyPr/>
          <a:lstStyle/>
          <a:p>
            <a:r>
              <a:rPr lang="en-US" dirty="0" smtClean="0"/>
              <a:t>Nearly all microscopy images aren’t </a:t>
            </a:r>
            <a:r>
              <a:rPr lang="en-US" dirty="0" err="1" smtClean="0"/>
              <a:t>colour</a:t>
            </a:r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59526" y="828360"/>
            <a:ext cx="2020649" cy="2026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936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6788080" cy="747374"/>
          </a:xfrm>
        </p:spPr>
        <p:txBody>
          <a:bodyPr/>
          <a:lstStyle/>
          <a:p>
            <a:r>
              <a:rPr lang="en-US" dirty="0" smtClean="0"/>
              <a:t>Nearly all microscopy images aren’t </a:t>
            </a:r>
            <a:r>
              <a:rPr lang="en-US" dirty="0" err="1" smtClean="0"/>
              <a:t>colour</a:t>
            </a:r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59526" y="828360"/>
            <a:ext cx="2020649" cy="202613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97205" y="2710384"/>
            <a:ext cx="2007754" cy="2021995"/>
          </a:xfrm>
          <a:prstGeom prst="rect">
            <a:avLst/>
          </a:prstGeom>
        </p:spPr>
      </p:pic>
      <p:cxnSp>
        <p:nvCxnSpPr>
          <p:cNvPr id="19" name="Straight Arrow Connector 18"/>
          <p:cNvCxnSpPr/>
          <p:nvPr/>
        </p:nvCxnSpPr>
        <p:spPr>
          <a:xfrm flipH="1">
            <a:off x="2743763" y="1997287"/>
            <a:ext cx="538480" cy="634153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2781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6788080" cy="747374"/>
          </a:xfrm>
        </p:spPr>
        <p:txBody>
          <a:bodyPr/>
          <a:lstStyle/>
          <a:p>
            <a:r>
              <a:rPr lang="en-US" dirty="0" smtClean="0"/>
              <a:t>Nearly all microscopy images aren’t </a:t>
            </a:r>
            <a:r>
              <a:rPr lang="en-US" dirty="0" err="1" smtClean="0"/>
              <a:t>colour</a:t>
            </a:r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59526" y="828360"/>
            <a:ext cx="2020649" cy="202613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97205" y="2710384"/>
            <a:ext cx="2007754" cy="202199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94102" y="2710386"/>
            <a:ext cx="2043657" cy="2021993"/>
          </a:xfrm>
          <a:prstGeom prst="rect">
            <a:avLst/>
          </a:prstGeom>
        </p:spPr>
      </p:pic>
      <p:cxnSp>
        <p:nvCxnSpPr>
          <p:cNvPr id="18" name="Straight Arrow Connector 17"/>
          <p:cNvCxnSpPr/>
          <p:nvPr/>
        </p:nvCxnSpPr>
        <p:spPr>
          <a:xfrm>
            <a:off x="5557520" y="1946487"/>
            <a:ext cx="594360" cy="634153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2743763" y="1997287"/>
            <a:ext cx="538480" cy="634153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3525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4862760" cy="529598"/>
          </a:xfrm>
        </p:spPr>
        <p:txBody>
          <a:bodyPr/>
          <a:lstStyle/>
          <a:p>
            <a:r>
              <a:rPr lang="en-US" dirty="0" smtClean="0"/>
              <a:t>Lookup tables (LUTs)</a:t>
            </a:r>
          </a:p>
        </p:txBody>
      </p:sp>
      <p:grpSp>
        <p:nvGrpSpPr>
          <p:cNvPr id="27" name="Group 26"/>
          <p:cNvGrpSpPr/>
          <p:nvPr/>
        </p:nvGrpSpPr>
        <p:grpSpPr>
          <a:xfrm>
            <a:off x="203032" y="702051"/>
            <a:ext cx="8785274" cy="4368452"/>
            <a:chOff x="264358" y="699835"/>
            <a:chExt cx="8579647" cy="4266205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990073" y="703622"/>
              <a:ext cx="1437843" cy="1440367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121280" y="702359"/>
              <a:ext cx="1435318" cy="1431531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546915" y="2128224"/>
              <a:ext cx="1442504" cy="1441227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990073" y="2129488"/>
              <a:ext cx="1427743" cy="1435317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686367" y="699835"/>
              <a:ext cx="1431530" cy="1436580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8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693209" y="2136415"/>
              <a:ext cx="1430268" cy="1435318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9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120529" y="2133890"/>
              <a:ext cx="1431531" cy="1449204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10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417817" y="2124739"/>
              <a:ext cx="1426188" cy="1427443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 rotWithShape="1">
            <a:blip r:embed="rId11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64358" y="2140203"/>
              <a:ext cx="1430222" cy="1430222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1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64358" y="699836"/>
              <a:ext cx="1430222" cy="1440367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 rotWithShape="1">
            <a:blip r:embed="rId1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415922" y="703622"/>
              <a:ext cx="1427118" cy="1425866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 rotWithShape="1">
            <a:blip r:embed="rId1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406348" y="3538297"/>
              <a:ext cx="1436603" cy="1427743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 rotWithShape="1">
            <a:blip r:embed="rId1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552215" y="703622"/>
              <a:ext cx="1440383" cy="1431531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 rotWithShape="1">
            <a:blip r:embed="rId1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961445" y="3529460"/>
              <a:ext cx="1458230" cy="1436580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1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550969" y="3529460"/>
              <a:ext cx="1439104" cy="1436580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 rotWithShape="1">
            <a:blip r:embed="rId18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123477" y="3529460"/>
              <a:ext cx="1427831" cy="1435366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19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675622" y="3526935"/>
              <a:ext cx="1449225" cy="1436535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20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65465" y="3525627"/>
              <a:ext cx="1427744" cy="143784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32631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5552176" cy="747374"/>
          </a:xfrm>
        </p:spPr>
        <p:txBody>
          <a:bodyPr/>
          <a:lstStyle/>
          <a:p>
            <a:r>
              <a:rPr lang="en-US" dirty="0" smtClean="0"/>
              <a:t>Images are arrays of numbers</a:t>
            </a:r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2782" y="1301857"/>
            <a:ext cx="2133600" cy="21336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11880" y="1302389"/>
            <a:ext cx="2150761" cy="213592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15653" y="1301857"/>
            <a:ext cx="2146956" cy="2133601"/>
          </a:xfrm>
          <a:prstGeom prst="rect">
            <a:avLst/>
          </a:prstGeom>
        </p:spPr>
      </p:pic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6211879" y="1302390"/>
          <a:ext cx="2150760" cy="2133068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358460">
                  <a:extLst>
                    <a:ext uri="{9D8B030D-6E8A-4147-A177-3AD203B41FA5}">
                      <a16:colId xmlns:a16="http://schemas.microsoft.com/office/drawing/2014/main" val="2642602494"/>
                    </a:ext>
                  </a:extLst>
                </a:gridCol>
                <a:gridCol w="358460">
                  <a:extLst>
                    <a:ext uri="{9D8B030D-6E8A-4147-A177-3AD203B41FA5}">
                      <a16:colId xmlns:a16="http://schemas.microsoft.com/office/drawing/2014/main" val="1332878756"/>
                    </a:ext>
                  </a:extLst>
                </a:gridCol>
                <a:gridCol w="358460">
                  <a:extLst>
                    <a:ext uri="{9D8B030D-6E8A-4147-A177-3AD203B41FA5}">
                      <a16:colId xmlns:a16="http://schemas.microsoft.com/office/drawing/2014/main" val="1376285865"/>
                    </a:ext>
                  </a:extLst>
                </a:gridCol>
                <a:gridCol w="358460">
                  <a:extLst>
                    <a:ext uri="{9D8B030D-6E8A-4147-A177-3AD203B41FA5}">
                      <a16:colId xmlns:a16="http://schemas.microsoft.com/office/drawing/2014/main" val="3128489825"/>
                    </a:ext>
                  </a:extLst>
                </a:gridCol>
                <a:gridCol w="358460">
                  <a:extLst>
                    <a:ext uri="{9D8B030D-6E8A-4147-A177-3AD203B41FA5}">
                      <a16:colId xmlns:a16="http://schemas.microsoft.com/office/drawing/2014/main" val="982035021"/>
                    </a:ext>
                  </a:extLst>
                </a:gridCol>
                <a:gridCol w="358460">
                  <a:extLst>
                    <a:ext uri="{9D8B030D-6E8A-4147-A177-3AD203B41FA5}">
                      <a16:colId xmlns:a16="http://schemas.microsoft.com/office/drawing/2014/main" val="1301102789"/>
                    </a:ext>
                  </a:extLst>
                </a:gridCol>
              </a:tblGrid>
              <a:tr h="362338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78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64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71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57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43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44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extLst>
                  <a:ext uri="{0D108BD9-81ED-4DB2-BD59-A6C34878D82A}">
                    <a16:rowId xmlns:a16="http://schemas.microsoft.com/office/drawing/2014/main" val="1891646950"/>
                  </a:ext>
                </a:extLst>
              </a:tr>
              <a:tr h="321378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86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93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69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60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48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46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extLst>
                  <a:ext uri="{0D108BD9-81ED-4DB2-BD59-A6C34878D82A}">
                    <a16:rowId xmlns:a16="http://schemas.microsoft.com/office/drawing/2014/main" val="2652331723"/>
                  </a:ext>
                </a:extLst>
              </a:tr>
              <a:tr h="362338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75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64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57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59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55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62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extLst>
                  <a:ext uri="{0D108BD9-81ED-4DB2-BD59-A6C34878D82A}">
                    <a16:rowId xmlns:a16="http://schemas.microsoft.com/office/drawing/2014/main" val="4167461973"/>
                  </a:ext>
                </a:extLst>
              </a:tr>
              <a:tr h="362338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70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65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69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85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56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54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extLst>
                  <a:ext uri="{0D108BD9-81ED-4DB2-BD59-A6C34878D82A}">
                    <a16:rowId xmlns:a16="http://schemas.microsoft.com/office/drawing/2014/main" val="4194313201"/>
                  </a:ext>
                </a:extLst>
              </a:tr>
              <a:tr h="362338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54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68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88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63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46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43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extLst>
                  <a:ext uri="{0D108BD9-81ED-4DB2-BD59-A6C34878D82A}">
                    <a16:rowId xmlns:a16="http://schemas.microsoft.com/office/drawing/2014/main" val="1259166502"/>
                  </a:ext>
                </a:extLst>
              </a:tr>
              <a:tr h="362338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51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51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74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66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43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35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extLst>
                  <a:ext uri="{0D108BD9-81ED-4DB2-BD59-A6C34878D82A}">
                    <a16:rowId xmlns:a16="http://schemas.microsoft.com/office/drawing/2014/main" val="1840088216"/>
                  </a:ext>
                </a:extLst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685722" y="2030276"/>
            <a:ext cx="192272" cy="19227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667932" y="1782305"/>
            <a:ext cx="403152" cy="40315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877994" y="1319074"/>
            <a:ext cx="2485138" cy="71120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857146" y="2222548"/>
            <a:ext cx="2458507" cy="121290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4071084" y="1319074"/>
            <a:ext cx="2140796" cy="46037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4071084" y="2182676"/>
            <a:ext cx="2140793" cy="125278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1243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5552176" cy="747374"/>
          </a:xfrm>
        </p:spPr>
        <p:txBody>
          <a:bodyPr/>
          <a:lstStyle/>
          <a:p>
            <a:r>
              <a:rPr lang="en-US" dirty="0" smtClean="0"/>
              <a:t>Course website - download</a:t>
            </a:r>
          </a:p>
          <a:p>
            <a:pPr lvl="1"/>
            <a:endParaRPr lang="en-US" dirty="0" smtClean="0"/>
          </a:p>
        </p:txBody>
      </p:sp>
      <p:sp>
        <p:nvSpPr>
          <p:cNvPr id="8" name="Up Arrow 7"/>
          <p:cNvSpPr/>
          <p:nvPr/>
        </p:nvSpPr>
        <p:spPr>
          <a:xfrm>
            <a:off x="8218098" y="413657"/>
            <a:ext cx="373811" cy="489241"/>
          </a:xfrm>
          <a:prstGeom prst="upArrow">
            <a:avLst/>
          </a:prstGeom>
          <a:solidFill>
            <a:schemeClr val="accent6"/>
          </a:solidFill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8285" y="1141399"/>
            <a:ext cx="3021033" cy="342731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6" name="Rectangle 5"/>
          <p:cNvSpPr/>
          <p:nvPr/>
        </p:nvSpPr>
        <p:spPr>
          <a:xfrm>
            <a:off x="5956663" y="1481667"/>
            <a:ext cx="705394" cy="931333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/>
          <p:cNvCxnSpPr/>
          <p:nvPr/>
        </p:nvCxnSpPr>
        <p:spPr>
          <a:xfrm>
            <a:off x="4073671" y="977683"/>
            <a:ext cx="1882992" cy="503984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4073671" y="2413000"/>
            <a:ext cx="1882992" cy="2250972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4"/>
          <a:srcRect l="14375" t="24289" r="70000" b="39167"/>
          <a:stretch/>
        </p:blipFill>
        <p:spPr>
          <a:xfrm>
            <a:off x="1287443" y="977683"/>
            <a:ext cx="2786228" cy="3665438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23" name="Rounded Rectangle 22"/>
          <p:cNvSpPr/>
          <p:nvPr/>
        </p:nvSpPr>
        <p:spPr>
          <a:xfrm>
            <a:off x="1509110" y="2525667"/>
            <a:ext cx="1955450" cy="330294"/>
          </a:xfrm>
          <a:prstGeom prst="roundRect">
            <a:avLst/>
          </a:prstGeom>
          <a:noFill/>
          <a:ln w="38100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/>
          <p:cNvSpPr/>
          <p:nvPr/>
        </p:nvSpPr>
        <p:spPr>
          <a:xfrm>
            <a:off x="1509109" y="3046396"/>
            <a:ext cx="2326557" cy="997283"/>
          </a:xfrm>
          <a:prstGeom prst="roundRect">
            <a:avLst/>
          </a:prstGeom>
          <a:noFill/>
          <a:ln w="38100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1509110" y="4244834"/>
            <a:ext cx="2158115" cy="362375"/>
          </a:xfrm>
          <a:prstGeom prst="roundRect">
            <a:avLst/>
          </a:prstGeom>
          <a:noFill/>
          <a:ln w="38100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888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804167" cy="747374"/>
          </a:xfrm>
        </p:spPr>
        <p:txBody>
          <a:bodyPr/>
          <a:lstStyle/>
          <a:p>
            <a:r>
              <a:rPr lang="en-US" dirty="0" smtClean="0"/>
              <a:t>More complicated images are still arrays of numbers</a:t>
            </a:r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22" name="Rectangle 21"/>
          <p:cNvSpPr/>
          <p:nvPr/>
        </p:nvSpPr>
        <p:spPr>
          <a:xfrm>
            <a:off x="3961733" y="1544994"/>
            <a:ext cx="413354" cy="413354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3928508" y="1149024"/>
            <a:ext cx="507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2D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68" name="Picture 67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55058" y="1464376"/>
            <a:ext cx="2150761" cy="2135928"/>
          </a:xfrm>
          <a:prstGeom prst="rect">
            <a:avLst/>
          </a:prstGeom>
        </p:spPr>
      </p:pic>
      <p:graphicFrame>
        <p:nvGraphicFramePr>
          <p:cNvPr id="69" name="Table 6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7262254"/>
              </p:ext>
            </p:extLst>
          </p:nvPr>
        </p:nvGraphicFramePr>
        <p:xfrm>
          <a:off x="3155057" y="1464377"/>
          <a:ext cx="2150760" cy="2133068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358460">
                  <a:extLst>
                    <a:ext uri="{9D8B030D-6E8A-4147-A177-3AD203B41FA5}">
                      <a16:colId xmlns:a16="http://schemas.microsoft.com/office/drawing/2014/main" val="2642602494"/>
                    </a:ext>
                  </a:extLst>
                </a:gridCol>
                <a:gridCol w="358460">
                  <a:extLst>
                    <a:ext uri="{9D8B030D-6E8A-4147-A177-3AD203B41FA5}">
                      <a16:colId xmlns:a16="http://schemas.microsoft.com/office/drawing/2014/main" val="1332878756"/>
                    </a:ext>
                  </a:extLst>
                </a:gridCol>
                <a:gridCol w="358460">
                  <a:extLst>
                    <a:ext uri="{9D8B030D-6E8A-4147-A177-3AD203B41FA5}">
                      <a16:colId xmlns:a16="http://schemas.microsoft.com/office/drawing/2014/main" val="1376285865"/>
                    </a:ext>
                  </a:extLst>
                </a:gridCol>
                <a:gridCol w="358460">
                  <a:extLst>
                    <a:ext uri="{9D8B030D-6E8A-4147-A177-3AD203B41FA5}">
                      <a16:colId xmlns:a16="http://schemas.microsoft.com/office/drawing/2014/main" val="3128489825"/>
                    </a:ext>
                  </a:extLst>
                </a:gridCol>
                <a:gridCol w="358460">
                  <a:extLst>
                    <a:ext uri="{9D8B030D-6E8A-4147-A177-3AD203B41FA5}">
                      <a16:colId xmlns:a16="http://schemas.microsoft.com/office/drawing/2014/main" val="982035021"/>
                    </a:ext>
                  </a:extLst>
                </a:gridCol>
                <a:gridCol w="358460">
                  <a:extLst>
                    <a:ext uri="{9D8B030D-6E8A-4147-A177-3AD203B41FA5}">
                      <a16:colId xmlns:a16="http://schemas.microsoft.com/office/drawing/2014/main" val="1301102789"/>
                    </a:ext>
                  </a:extLst>
                </a:gridCol>
              </a:tblGrid>
              <a:tr h="362338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78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64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71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57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43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44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extLst>
                  <a:ext uri="{0D108BD9-81ED-4DB2-BD59-A6C34878D82A}">
                    <a16:rowId xmlns:a16="http://schemas.microsoft.com/office/drawing/2014/main" val="1891646950"/>
                  </a:ext>
                </a:extLst>
              </a:tr>
              <a:tr h="321378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86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93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69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60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48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46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extLst>
                  <a:ext uri="{0D108BD9-81ED-4DB2-BD59-A6C34878D82A}">
                    <a16:rowId xmlns:a16="http://schemas.microsoft.com/office/drawing/2014/main" val="2652331723"/>
                  </a:ext>
                </a:extLst>
              </a:tr>
              <a:tr h="362338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75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64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57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59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55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62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extLst>
                  <a:ext uri="{0D108BD9-81ED-4DB2-BD59-A6C34878D82A}">
                    <a16:rowId xmlns:a16="http://schemas.microsoft.com/office/drawing/2014/main" val="4167461973"/>
                  </a:ext>
                </a:extLst>
              </a:tr>
              <a:tr h="362338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70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65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69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85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56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54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extLst>
                  <a:ext uri="{0D108BD9-81ED-4DB2-BD59-A6C34878D82A}">
                    <a16:rowId xmlns:a16="http://schemas.microsoft.com/office/drawing/2014/main" val="4194313201"/>
                  </a:ext>
                </a:extLst>
              </a:tr>
              <a:tr h="362338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54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68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88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63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46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43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extLst>
                  <a:ext uri="{0D108BD9-81ED-4DB2-BD59-A6C34878D82A}">
                    <a16:rowId xmlns:a16="http://schemas.microsoft.com/office/drawing/2014/main" val="1259166502"/>
                  </a:ext>
                </a:extLst>
              </a:tr>
              <a:tr h="362338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51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51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74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66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43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35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extLst>
                  <a:ext uri="{0D108BD9-81ED-4DB2-BD59-A6C34878D82A}">
                    <a16:rowId xmlns:a16="http://schemas.microsoft.com/office/drawing/2014/main" val="18400882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49539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804167" cy="747374"/>
          </a:xfrm>
        </p:spPr>
        <p:txBody>
          <a:bodyPr/>
          <a:lstStyle/>
          <a:p>
            <a:r>
              <a:rPr lang="en-US" dirty="0" smtClean="0"/>
              <a:t>More complicated images are still arrays of numbers</a:t>
            </a:r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22" name="Rectangle 21"/>
          <p:cNvSpPr/>
          <p:nvPr/>
        </p:nvSpPr>
        <p:spPr>
          <a:xfrm>
            <a:off x="3961733" y="1544994"/>
            <a:ext cx="413354" cy="413354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3928508" y="1149024"/>
            <a:ext cx="507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2D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0068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804167" cy="747374"/>
          </a:xfrm>
        </p:spPr>
        <p:txBody>
          <a:bodyPr/>
          <a:lstStyle/>
          <a:p>
            <a:r>
              <a:rPr lang="en-US" dirty="0" smtClean="0"/>
              <a:t>More complicated images are still arrays of numbers</a:t>
            </a:r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22" name="Rectangle 21"/>
          <p:cNvSpPr/>
          <p:nvPr/>
        </p:nvSpPr>
        <p:spPr>
          <a:xfrm>
            <a:off x="3961733" y="1544994"/>
            <a:ext cx="413354" cy="413354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3928508" y="1149024"/>
            <a:ext cx="507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2D</a:t>
            </a:r>
            <a:endParaRPr lang="en-US" dirty="0">
              <a:solidFill>
                <a:schemeClr val="tx2"/>
              </a:solidFill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1113008" y="1538631"/>
            <a:ext cx="1640086" cy="415131"/>
            <a:chOff x="563035" y="1536275"/>
            <a:chExt cx="2082797" cy="527188"/>
          </a:xfrm>
        </p:grpSpPr>
        <p:sp>
          <p:nvSpPr>
            <p:cNvPr id="32" name="Rectangle 31"/>
            <p:cNvSpPr/>
            <p:nvPr/>
          </p:nvSpPr>
          <p:spPr>
            <a:xfrm>
              <a:off x="1341951" y="1538532"/>
              <a:ext cx="524931" cy="524931"/>
            </a:xfrm>
            <a:prstGeom prst="rect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563035" y="1538532"/>
              <a:ext cx="524931" cy="524931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120901" y="1536275"/>
              <a:ext cx="524931" cy="524931"/>
            </a:xfrm>
            <a:prstGeom prst="rect">
              <a:avLst/>
            </a:prstGeom>
            <a:ln>
              <a:solidFill>
                <a:srgbClr val="0070C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1612040" y="1063795"/>
            <a:ext cx="1109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RGB</a:t>
            </a:r>
            <a:endParaRPr lang="en-US" dirty="0">
              <a:solidFill>
                <a:schemeClr val="tx2"/>
              </a:solidFill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3053830" y="1751671"/>
            <a:ext cx="766846" cy="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612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804167" cy="747374"/>
          </a:xfrm>
        </p:spPr>
        <p:txBody>
          <a:bodyPr/>
          <a:lstStyle/>
          <a:p>
            <a:r>
              <a:rPr lang="en-US" dirty="0" smtClean="0"/>
              <a:t>More complicated images are still arrays of numbers</a:t>
            </a:r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7" name="Cube 6"/>
          <p:cNvSpPr/>
          <p:nvPr/>
        </p:nvSpPr>
        <p:spPr>
          <a:xfrm>
            <a:off x="3882734" y="2557670"/>
            <a:ext cx="560031" cy="560031"/>
          </a:xfrm>
          <a:prstGeom prst="cub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3961733" y="1544994"/>
            <a:ext cx="413354" cy="413354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3928508" y="1149024"/>
            <a:ext cx="507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2D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961733" y="2221392"/>
            <a:ext cx="507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3D</a:t>
            </a:r>
            <a:endParaRPr lang="en-US" dirty="0">
              <a:solidFill>
                <a:schemeClr val="tx2"/>
              </a:solidFill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1113008" y="1538631"/>
            <a:ext cx="1640086" cy="415131"/>
            <a:chOff x="563035" y="1536275"/>
            <a:chExt cx="2082797" cy="527188"/>
          </a:xfrm>
        </p:grpSpPr>
        <p:sp>
          <p:nvSpPr>
            <p:cNvPr id="32" name="Rectangle 31"/>
            <p:cNvSpPr/>
            <p:nvPr/>
          </p:nvSpPr>
          <p:spPr>
            <a:xfrm>
              <a:off x="1341951" y="1538532"/>
              <a:ext cx="524931" cy="524931"/>
            </a:xfrm>
            <a:prstGeom prst="rect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563035" y="1538532"/>
              <a:ext cx="524931" cy="524931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120901" y="1536275"/>
              <a:ext cx="524931" cy="524931"/>
            </a:xfrm>
            <a:prstGeom prst="rect">
              <a:avLst/>
            </a:prstGeom>
            <a:ln>
              <a:solidFill>
                <a:srgbClr val="0070C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1612040" y="1063795"/>
            <a:ext cx="1109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RGB</a:t>
            </a:r>
            <a:endParaRPr lang="en-US" dirty="0">
              <a:solidFill>
                <a:schemeClr val="tx2"/>
              </a:solidFill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4175185" y="2031745"/>
            <a:ext cx="0" cy="189647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3053830" y="1751671"/>
            <a:ext cx="766846" cy="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5858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804167" cy="747374"/>
          </a:xfrm>
        </p:spPr>
        <p:txBody>
          <a:bodyPr/>
          <a:lstStyle/>
          <a:p>
            <a:r>
              <a:rPr lang="en-US" dirty="0" smtClean="0"/>
              <a:t>More complicated images are still arrays of numbers</a:t>
            </a:r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7" name="Cube 6"/>
          <p:cNvSpPr/>
          <p:nvPr/>
        </p:nvSpPr>
        <p:spPr>
          <a:xfrm>
            <a:off x="3882734" y="2557670"/>
            <a:ext cx="560031" cy="560031"/>
          </a:xfrm>
          <a:prstGeom prst="cub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3961733" y="1544994"/>
            <a:ext cx="413354" cy="413354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3928508" y="1149024"/>
            <a:ext cx="507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2D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961733" y="2221392"/>
            <a:ext cx="507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3D</a:t>
            </a:r>
            <a:endParaRPr lang="en-US" dirty="0">
              <a:solidFill>
                <a:schemeClr val="tx2"/>
              </a:solidFill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1113008" y="1538631"/>
            <a:ext cx="1640086" cy="415131"/>
            <a:chOff x="563035" y="1536275"/>
            <a:chExt cx="2082797" cy="527188"/>
          </a:xfrm>
        </p:grpSpPr>
        <p:sp>
          <p:nvSpPr>
            <p:cNvPr id="32" name="Rectangle 31"/>
            <p:cNvSpPr/>
            <p:nvPr/>
          </p:nvSpPr>
          <p:spPr>
            <a:xfrm>
              <a:off x="1341951" y="1538532"/>
              <a:ext cx="524931" cy="524931"/>
            </a:xfrm>
            <a:prstGeom prst="rect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563035" y="1538532"/>
              <a:ext cx="524931" cy="524931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120901" y="1536275"/>
              <a:ext cx="524931" cy="524931"/>
            </a:xfrm>
            <a:prstGeom prst="rect">
              <a:avLst/>
            </a:prstGeom>
            <a:ln>
              <a:solidFill>
                <a:srgbClr val="0070C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1612040" y="1063795"/>
            <a:ext cx="1109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RGB</a:t>
            </a:r>
            <a:endParaRPr lang="en-US" dirty="0">
              <a:solidFill>
                <a:schemeClr val="tx2"/>
              </a:solidFill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5678710" y="1538630"/>
            <a:ext cx="2263495" cy="413355"/>
            <a:chOff x="5240813" y="1460696"/>
            <a:chExt cx="2874481" cy="524932"/>
          </a:xfrm>
        </p:grpSpPr>
        <p:sp>
          <p:nvSpPr>
            <p:cNvPr id="25" name="Rectangle 24"/>
            <p:cNvSpPr/>
            <p:nvPr/>
          </p:nvSpPr>
          <p:spPr>
            <a:xfrm>
              <a:off x="5240813" y="1460697"/>
              <a:ext cx="524931" cy="524931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7590363" y="1460697"/>
              <a:ext cx="524931" cy="524931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6807175" y="1460696"/>
              <a:ext cx="524931" cy="524931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6023994" y="1460697"/>
              <a:ext cx="524931" cy="524931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6132437" y="1169298"/>
            <a:ext cx="1972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Time-lapse</a:t>
            </a:r>
            <a:endParaRPr lang="en-US" dirty="0">
              <a:solidFill>
                <a:schemeClr val="tx2"/>
              </a:solidFill>
            </a:endParaRPr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4628939" y="1744379"/>
            <a:ext cx="720678" cy="7292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4175185" y="2031745"/>
            <a:ext cx="0" cy="189647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H="1">
            <a:off x="3053830" y="1751671"/>
            <a:ext cx="766846" cy="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426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804167" cy="747374"/>
          </a:xfrm>
        </p:spPr>
        <p:txBody>
          <a:bodyPr/>
          <a:lstStyle/>
          <a:p>
            <a:r>
              <a:rPr lang="en-US" dirty="0" smtClean="0"/>
              <a:t>More complicated images are still arrays of numbers</a:t>
            </a:r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7" name="Cube 6"/>
          <p:cNvSpPr/>
          <p:nvPr/>
        </p:nvSpPr>
        <p:spPr>
          <a:xfrm>
            <a:off x="3882734" y="2557670"/>
            <a:ext cx="560031" cy="560031"/>
          </a:xfrm>
          <a:prstGeom prst="cub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3961733" y="1544994"/>
            <a:ext cx="413354" cy="413354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3928508" y="1149024"/>
            <a:ext cx="507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2D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961733" y="2221392"/>
            <a:ext cx="507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3D</a:t>
            </a:r>
            <a:endParaRPr lang="en-US" dirty="0">
              <a:solidFill>
                <a:schemeClr val="tx2"/>
              </a:solidFill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1113008" y="1538631"/>
            <a:ext cx="1640086" cy="415131"/>
            <a:chOff x="563035" y="1536275"/>
            <a:chExt cx="2082797" cy="527188"/>
          </a:xfrm>
        </p:grpSpPr>
        <p:sp>
          <p:nvSpPr>
            <p:cNvPr id="32" name="Rectangle 31"/>
            <p:cNvSpPr/>
            <p:nvPr/>
          </p:nvSpPr>
          <p:spPr>
            <a:xfrm>
              <a:off x="1341951" y="1538532"/>
              <a:ext cx="524931" cy="524931"/>
            </a:xfrm>
            <a:prstGeom prst="rect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563035" y="1538532"/>
              <a:ext cx="524931" cy="524931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120901" y="1536275"/>
              <a:ext cx="524931" cy="524931"/>
            </a:xfrm>
            <a:prstGeom prst="rect">
              <a:avLst/>
            </a:prstGeom>
            <a:ln>
              <a:solidFill>
                <a:srgbClr val="0070C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1612040" y="1063795"/>
            <a:ext cx="1109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RGB</a:t>
            </a:r>
            <a:endParaRPr lang="en-US" dirty="0">
              <a:solidFill>
                <a:schemeClr val="tx2"/>
              </a:solidFill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5678710" y="1538630"/>
            <a:ext cx="2263495" cy="413355"/>
            <a:chOff x="5240813" y="1460696"/>
            <a:chExt cx="2874481" cy="524932"/>
          </a:xfrm>
        </p:grpSpPr>
        <p:sp>
          <p:nvSpPr>
            <p:cNvPr id="25" name="Rectangle 24"/>
            <p:cNvSpPr/>
            <p:nvPr/>
          </p:nvSpPr>
          <p:spPr>
            <a:xfrm>
              <a:off x="5240813" y="1460697"/>
              <a:ext cx="524931" cy="524931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7590363" y="1460697"/>
              <a:ext cx="524931" cy="524931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6807175" y="1460696"/>
              <a:ext cx="524931" cy="524931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6023994" y="1460697"/>
              <a:ext cx="524931" cy="524931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6132437" y="1169298"/>
            <a:ext cx="1972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Time-lapse</a:t>
            </a:r>
            <a:endParaRPr lang="en-US" dirty="0">
              <a:solidFill>
                <a:schemeClr val="tx2"/>
              </a:solidFill>
            </a:endParaRPr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4628939" y="1744379"/>
            <a:ext cx="720678" cy="7292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4175185" y="2031745"/>
            <a:ext cx="0" cy="189647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3053830" y="1751671"/>
            <a:ext cx="766846" cy="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grpSp>
        <p:nvGrpSpPr>
          <p:cNvPr id="21" name="Group 20"/>
          <p:cNvGrpSpPr/>
          <p:nvPr/>
        </p:nvGrpSpPr>
        <p:grpSpPr>
          <a:xfrm>
            <a:off x="962998" y="2557671"/>
            <a:ext cx="1790096" cy="561938"/>
            <a:chOff x="563035" y="2620074"/>
            <a:chExt cx="2273297" cy="713622"/>
          </a:xfrm>
        </p:grpSpPr>
        <p:sp>
          <p:nvSpPr>
            <p:cNvPr id="37" name="Cube 36"/>
            <p:cNvSpPr/>
            <p:nvPr/>
          </p:nvSpPr>
          <p:spPr>
            <a:xfrm>
              <a:off x="2125132" y="2620074"/>
              <a:ext cx="711200" cy="711200"/>
            </a:xfrm>
            <a:prstGeom prst="cube">
              <a:avLst/>
            </a:prstGeom>
            <a:ln>
              <a:solidFill>
                <a:srgbClr val="0070C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Cube 37"/>
            <p:cNvSpPr/>
            <p:nvPr/>
          </p:nvSpPr>
          <p:spPr>
            <a:xfrm>
              <a:off x="563035" y="2620074"/>
              <a:ext cx="711200" cy="711200"/>
            </a:xfrm>
            <a:prstGeom prst="cub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Cube 38"/>
            <p:cNvSpPr/>
            <p:nvPr/>
          </p:nvSpPr>
          <p:spPr>
            <a:xfrm>
              <a:off x="1341951" y="2622496"/>
              <a:ext cx="711200" cy="711200"/>
            </a:xfrm>
            <a:prstGeom prst="cube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TextBox 39"/>
          <p:cNvSpPr txBox="1"/>
          <p:nvPr/>
        </p:nvSpPr>
        <p:spPr>
          <a:xfrm>
            <a:off x="1386105" y="2190246"/>
            <a:ext cx="1244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3D RGB</a:t>
            </a:r>
            <a:endParaRPr lang="en-US" dirty="0">
              <a:solidFill>
                <a:schemeClr val="tx2"/>
              </a:solidFill>
            </a:endParaRPr>
          </a:p>
        </p:txBody>
      </p:sp>
      <p:cxnSp>
        <p:nvCxnSpPr>
          <p:cNvPr id="41" name="Straight Arrow Connector 40"/>
          <p:cNvCxnSpPr/>
          <p:nvPr/>
        </p:nvCxnSpPr>
        <p:spPr>
          <a:xfrm>
            <a:off x="1916406" y="2031745"/>
            <a:ext cx="0" cy="197599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H="1">
            <a:off x="3022990" y="2814835"/>
            <a:ext cx="691824" cy="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680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804167" cy="747374"/>
          </a:xfrm>
        </p:spPr>
        <p:txBody>
          <a:bodyPr/>
          <a:lstStyle/>
          <a:p>
            <a:r>
              <a:rPr lang="en-US" dirty="0" smtClean="0"/>
              <a:t>More complicated images are still arrays of numbers</a:t>
            </a:r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7" name="Cube 6"/>
          <p:cNvSpPr/>
          <p:nvPr/>
        </p:nvSpPr>
        <p:spPr>
          <a:xfrm>
            <a:off x="3882734" y="2557670"/>
            <a:ext cx="560031" cy="560031"/>
          </a:xfrm>
          <a:prstGeom prst="cub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3961733" y="1544994"/>
            <a:ext cx="413354" cy="413354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3928508" y="1149024"/>
            <a:ext cx="507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2D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961733" y="2221392"/>
            <a:ext cx="507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3D</a:t>
            </a:r>
            <a:endParaRPr lang="en-US" dirty="0">
              <a:solidFill>
                <a:schemeClr val="tx2"/>
              </a:solidFill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1113008" y="1538631"/>
            <a:ext cx="1640086" cy="415131"/>
            <a:chOff x="563035" y="1536275"/>
            <a:chExt cx="2082797" cy="527188"/>
          </a:xfrm>
        </p:grpSpPr>
        <p:sp>
          <p:nvSpPr>
            <p:cNvPr id="32" name="Rectangle 31"/>
            <p:cNvSpPr/>
            <p:nvPr/>
          </p:nvSpPr>
          <p:spPr>
            <a:xfrm>
              <a:off x="1341951" y="1538532"/>
              <a:ext cx="524931" cy="524931"/>
            </a:xfrm>
            <a:prstGeom prst="rect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563035" y="1538532"/>
              <a:ext cx="524931" cy="524931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120901" y="1536275"/>
              <a:ext cx="524931" cy="524931"/>
            </a:xfrm>
            <a:prstGeom prst="rect">
              <a:avLst/>
            </a:prstGeom>
            <a:ln>
              <a:solidFill>
                <a:srgbClr val="0070C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1612040" y="1063795"/>
            <a:ext cx="1109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RGB</a:t>
            </a:r>
            <a:endParaRPr lang="en-US" dirty="0">
              <a:solidFill>
                <a:schemeClr val="tx2"/>
              </a:solidFill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5678710" y="1538630"/>
            <a:ext cx="2263495" cy="413355"/>
            <a:chOff x="5240813" y="1460696"/>
            <a:chExt cx="2874481" cy="524932"/>
          </a:xfrm>
        </p:grpSpPr>
        <p:sp>
          <p:nvSpPr>
            <p:cNvPr id="25" name="Rectangle 24"/>
            <p:cNvSpPr/>
            <p:nvPr/>
          </p:nvSpPr>
          <p:spPr>
            <a:xfrm>
              <a:off x="5240813" y="1460697"/>
              <a:ext cx="524931" cy="524931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7590363" y="1460697"/>
              <a:ext cx="524931" cy="524931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6807175" y="1460696"/>
              <a:ext cx="524931" cy="524931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6023994" y="1460697"/>
              <a:ext cx="524931" cy="524931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6132437" y="1169298"/>
            <a:ext cx="1972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Time-lapse</a:t>
            </a:r>
            <a:endParaRPr lang="en-US" dirty="0">
              <a:solidFill>
                <a:schemeClr val="tx2"/>
              </a:solidFill>
            </a:endParaRPr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4628939" y="1744379"/>
            <a:ext cx="720678" cy="7292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4175185" y="2031745"/>
            <a:ext cx="0" cy="189647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3053830" y="1751671"/>
            <a:ext cx="766846" cy="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grpSp>
        <p:nvGrpSpPr>
          <p:cNvPr id="21" name="Group 20"/>
          <p:cNvGrpSpPr/>
          <p:nvPr/>
        </p:nvGrpSpPr>
        <p:grpSpPr>
          <a:xfrm>
            <a:off x="962998" y="2557671"/>
            <a:ext cx="1790096" cy="561938"/>
            <a:chOff x="563035" y="2620074"/>
            <a:chExt cx="2273297" cy="713622"/>
          </a:xfrm>
        </p:grpSpPr>
        <p:sp>
          <p:nvSpPr>
            <p:cNvPr id="37" name="Cube 36"/>
            <p:cNvSpPr/>
            <p:nvPr/>
          </p:nvSpPr>
          <p:spPr>
            <a:xfrm>
              <a:off x="2125132" y="2620074"/>
              <a:ext cx="711200" cy="711200"/>
            </a:xfrm>
            <a:prstGeom prst="cube">
              <a:avLst/>
            </a:prstGeom>
            <a:ln>
              <a:solidFill>
                <a:srgbClr val="0070C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Cube 37"/>
            <p:cNvSpPr/>
            <p:nvPr/>
          </p:nvSpPr>
          <p:spPr>
            <a:xfrm>
              <a:off x="563035" y="2620074"/>
              <a:ext cx="711200" cy="711200"/>
            </a:xfrm>
            <a:prstGeom prst="cub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Cube 38"/>
            <p:cNvSpPr/>
            <p:nvPr/>
          </p:nvSpPr>
          <p:spPr>
            <a:xfrm>
              <a:off x="1341951" y="2622496"/>
              <a:ext cx="711200" cy="711200"/>
            </a:xfrm>
            <a:prstGeom prst="cube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TextBox 39"/>
          <p:cNvSpPr txBox="1"/>
          <p:nvPr/>
        </p:nvSpPr>
        <p:spPr>
          <a:xfrm>
            <a:off x="1386105" y="2190246"/>
            <a:ext cx="1244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3D RGB</a:t>
            </a:r>
            <a:endParaRPr lang="en-US" dirty="0">
              <a:solidFill>
                <a:schemeClr val="tx2"/>
              </a:solidFill>
            </a:endParaRPr>
          </a:p>
        </p:txBody>
      </p:sp>
      <p:cxnSp>
        <p:nvCxnSpPr>
          <p:cNvPr id="41" name="Straight Arrow Connector 40"/>
          <p:cNvCxnSpPr/>
          <p:nvPr/>
        </p:nvCxnSpPr>
        <p:spPr>
          <a:xfrm>
            <a:off x="1916406" y="2031745"/>
            <a:ext cx="0" cy="197599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H="1">
            <a:off x="3022990" y="2814835"/>
            <a:ext cx="691824" cy="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grpSp>
        <p:nvGrpSpPr>
          <p:cNvPr id="43" name="Group 42"/>
          <p:cNvGrpSpPr/>
          <p:nvPr/>
        </p:nvGrpSpPr>
        <p:grpSpPr>
          <a:xfrm>
            <a:off x="5616214" y="2557671"/>
            <a:ext cx="2410167" cy="560031"/>
            <a:chOff x="5240813" y="2620074"/>
            <a:chExt cx="3060743" cy="711200"/>
          </a:xfrm>
        </p:grpSpPr>
        <p:sp>
          <p:nvSpPr>
            <p:cNvPr id="44" name="Cube 43"/>
            <p:cNvSpPr/>
            <p:nvPr/>
          </p:nvSpPr>
          <p:spPr>
            <a:xfrm>
              <a:off x="5240813" y="2620074"/>
              <a:ext cx="711200" cy="711200"/>
            </a:xfrm>
            <a:prstGeom prst="cub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Cube 44"/>
            <p:cNvSpPr/>
            <p:nvPr/>
          </p:nvSpPr>
          <p:spPr>
            <a:xfrm>
              <a:off x="6023994" y="2620074"/>
              <a:ext cx="711200" cy="711200"/>
            </a:xfrm>
            <a:prstGeom prst="cub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Cube 45"/>
            <p:cNvSpPr/>
            <p:nvPr/>
          </p:nvSpPr>
          <p:spPr>
            <a:xfrm>
              <a:off x="6807175" y="2620074"/>
              <a:ext cx="711200" cy="711200"/>
            </a:xfrm>
            <a:prstGeom prst="cub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Cube 46"/>
            <p:cNvSpPr/>
            <p:nvPr/>
          </p:nvSpPr>
          <p:spPr>
            <a:xfrm>
              <a:off x="7590356" y="2620074"/>
              <a:ext cx="711200" cy="711200"/>
            </a:xfrm>
            <a:prstGeom prst="cub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6132437" y="2188338"/>
            <a:ext cx="20785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3D time-lapse</a:t>
            </a:r>
            <a:endParaRPr lang="en-US" dirty="0">
              <a:solidFill>
                <a:schemeClr val="tx2"/>
              </a:solidFill>
            </a:endParaRPr>
          </a:p>
        </p:txBody>
      </p:sp>
      <p:cxnSp>
        <p:nvCxnSpPr>
          <p:cNvPr id="49" name="Straight Arrow Connector 48"/>
          <p:cNvCxnSpPr/>
          <p:nvPr/>
        </p:nvCxnSpPr>
        <p:spPr>
          <a:xfrm>
            <a:off x="6805977" y="2023793"/>
            <a:ext cx="0" cy="197599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>
            <a:off x="4590698" y="2795951"/>
            <a:ext cx="720678" cy="7292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6029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804167" cy="747374"/>
          </a:xfrm>
        </p:spPr>
        <p:txBody>
          <a:bodyPr/>
          <a:lstStyle/>
          <a:p>
            <a:r>
              <a:rPr lang="en-US" dirty="0" smtClean="0"/>
              <a:t>More complicated images are still arrays of numbers</a:t>
            </a:r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7" name="Cube 6"/>
          <p:cNvSpPr/>
          <p:nvPr/>
        </p:nvSpPr>
        <p:spPr>
          <a:xfrm>
            <a:off x="3882734" y="2557670"/>
            <a:ext cx="560031" cy="560031"/>
          </a:xfrm>
          <a:prstGeom prst="cub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/>
          <p:cNvGrpSpPr/>
          <p:nvPr/>
        </p:nvGrpSpPr>
        <p:grpSpPr>
          <a:xfrm>
            <a:off x="962998" y="2557671"/>
            <a:ext cx="1790096" cy="561938"/>
            <a:chOff x="563035" y="2620074"/>
            <a:chExt cx="2273297" cy="713622"/>
          </a:xfrm>
        </p:grpSpPr>
        <p:sp>
          <p:nvSpPr>
            <p:cNvPr id="14" name="Cube 13"/>
            <p:cNvSpPr/>
            <p:nvPr/>
          </p:nvSpPr>
          <p:spPr>
            <a:xfrm>
              <a:off x="2125132" y="2620074"/>
              <a:ext cx="711200" cy="711200"/>
            </a:xfrm>
            <a:prstGeom prst="cube">
              <a:avLst/>
            </a:prstGeom>
            <a:ln>
              <a:solidFill>
                <a:srgbClr val="0070C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Cube 15"/>
            <p:cNvSpPr/>
            <p:nvPr/>
          </p:nvSpPr>
          <p:spPr>
            <a:xfrm>
              <a:off x="563035" y="2620074"/>
              <a:ext cx="711200" cy="711200"/>
            </a:xfrm>
            <a:prstGeom prst="cub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Cube 17"/>
            <p:cNvSpPr/>
            <p:nvPr/>
          </p:nvSpPr>
          <p:spPr>
            <a:xfrm>
              <a:off x="1341951" y="2622496"/>
              <a:ext cx="711200" cy="711200"/>
            </a:xfrm>
            <a:prstGeom prst="cube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5678710" y="1538630"/>
            <a:ext cx="2263495" cy="413355"/>
            <a:chOff x="5240813" y="1460696"/>
            <a:chExt cx="2874481" cy="524932"/>
          </a:xfrm>
        </p:grpSpPr>
        <p:sp>
          <p:nvSpPr>
            <p:cNvPr id="10" name="Rectangle 9"/>
            <p:cNvSpPr/>
            <p:nvPr/>
          </p:nvSpPr>
          <p:spPr>
            <a:xfrm>
              <a:off x="5240813" y="1460697"/>
              <a:ext cx="524931" cy="524931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7590363" y="1460697"/>
              <a:ext cx="524931" cy="524931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6807175" y="1460696"/>
              <a:ext cx="524931" cy="524931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6023994" y="1460697"/>
              <a:ext cx="524931" cy="524931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Rectangle 21"/>
          <p:cNvSpPr/>
          <p:nvPr/>
        </p:nvSpPr>
        <p:spPr>
          <a:xfrm>
            <a:off x="3961733" y="1544994"/>
            <a:ext cx="413354" cy="413354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3928508" y="1149024"/>
            <a:ext cx="507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2D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132437" y="1169298"/>
            <a:ext cx="1972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Time-lapse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961733" y="2221392"/>
            <a:ext cx="507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3D</a:t>
            </a:r>
            <a:endParaRPr lang="en-US" dirty="0">
              <a:solidFill>
                <a:schemeClr val="tx2"/>
              </a:solidFill>
            </a:endParaRPr>
          </a:p>
        </p:txBody>
      </p:sp>
      <p:grpSp>
        <p:nvGrpSpPr>
          <p:cNvPr id="38" name="Group 37"/>
          <p:cNvGrpSpPr/>
          <p:nvPr/>
        </p:nvGrpSpPr>
        <p:grpSpPr>
          <a:xfrm>
            <a:off x="5616214" y="2557671"/>
            <a:ext cx="2410167" cy="560031"/>
            <a:chOff x="5240813" y="2620074"/>
            <a:chExt cx="3060743" cy="711200"/>
          </a:xfrm>
        </p:grpSpPr>
        <p:sp>
          <p:nvSpPr>
            <p:cNvPr id="27" name="Cube 26"/>
            <p:cNvSpPr/>
            <p:nvPr/>
          </p:nvSpPr>
          <p:spPr>
            <a:xfrm>
              <a:off x="5240813" y="2620074"/>
              <a:ext cx="711200" cy="711200"/>
            </a:xfrm>
            <a:prstGeom prst="cub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Cube 27"/>
            <p:cNvSpPr/>
            <p:nvPr/>
          </p:nvSpPr>
          <p:spPr>
            <a:xfrm>
              <a:off x="6023994" y="2620074"/>
              <a:ext cx="711200" cy="711200"/>
            </a:xfrm>
            <a:prstGeom prst="cub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Cube 28"/>
            <p:cNvSpPr/>
            <p:nvPr/>
          </p:nvSpPr>
          <p:spPr>
            <a:xfrm>
              <a:off x="6807175" y="2620074"/>
              <a:ext cx="711200" cy="711200"/>
            </a:xfrm>
            <a:prstGeom prst="cub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Cube 29"/>
            <p:cNvSpPr/>
            <p:nvPr/>
          </p:nvSpPr>
          <p:spPr>
            <a:xfrm>
              <a:off x="7590356" y="2620074"/>
              <a:ext cx="711200" cy="711200"/>
            </a:xfrm>
            <a:prstGeom prst="cub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6132437" y="2188338"/>
            <a:ext cx="20785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3D time-lapse</a:t>
            </a:r>
            <a:endParaRPr lang="en-US" dirty="0">
              <a:solidFill>
                <a:schemeClr val="tx2"/>
              </a:solidFill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1113008" y="1538631"/>
            <a:ext cx="1640086" cy="415131"/>
            <a:chOff x="563035" y="1536275"/>
            <a:chExt cx="2082797" cy="527188"/>
          </a:xfrm>
        </p:grpSpPr>
        <p:sp>
          <p:nvSpPr>
            <p:cNvPr id="32" name="Rectangle 31"/>
            <p:cNvSpPr/>
            <p:nvPr/>
          </p:nvSpPr>
          <p:spPr>
            <a:xfrm>
              <a:off x="1341951" y="1538532"/>
              <a:ext cx="524931" cy="524931"/>
            </a:xfrm>
            <a:prstGeom prst="rect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563035" y="1538532"/>
              <a:ext cx="524931" cy="524931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120901" y="1536275"/>
              <a:ext cx="524931" cy="524931"/>
            </a:xfrm>
            <a:prstGeom prst="rect">
              <a:avLst/>
            </a:prstGeom>
            <a:ln>
              <a:solidFill>
                <a:srgbClr val="0070C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1612040" y="1063795"/>
            <a:ext cx="1109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RGB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386105" y="2190246"/>
            <a:ext cx="1244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3D RGB</a:t>
            </a:r>
            <a:endParaRPr lang="en-US" dirty="0">
              <a:solidFill>
                <a:schemeClr val="tx2"/>
              </a:solidFill>
            </a:endParaRPr>
          </a:p>
        </p:txBody>
      </p:sp>
      <p:grpSp>
        <p:nvGrpSpPr>
          <p:cNvPr id="63" name="Group 62"/>
          <p:cNvGrpSpPr/>
          <p:nvPr/>
        </p:nvGrpSpPr>
        <p:grpSpPr>
          <a:xfrm>
            <a:off x="2808871" y="3768580"/>
            <a:ext cx="2740297" cy="1049115"/>
            <a:chOff x="2748581" y="3720575"/>
            <a:chExt cx="2740297" cy="1049115"/>
          </a:xfrm>
        </p:grpSpPr>
        <p:grpSp>
          <p:nvGrpSpPr>
            <p:cNvPr id="44" name="Group 43"/>
            <p:cNvGrpSpPr/>
            <p:nvPr/>
          </p:nvGrpSpPr>
          <p:grpSpPr>
            <a:xfrm>
              <a:off x="2748581" y="3720575"/>
              <a:ext cx="945904" cy="1049115"/>
              <a:chOff x="1877049" y="3868742"/>
              <a:chExt cx="945904" cy="1049115"/>
            </a:xfrm>
          </p:grpSpPr>
          <p:sp>
            <p:nvSpPr>
              <p:cNvPr id="41" name="Cube 40"/>
              <p:cNvSpPr/>
              <p:nvPr/>
            </p:nvSpPr>
            <p:spPr>
              <a:xfrm>
                <a:off x="2262922" y="3868742"/>
                <a:ext cx="560031" cy="560031"/>
              </a:xfrm>
              <a:prstGeom prst="cube">
                <a:avLst/>
              </a:prstGeom>
              <a:ln>
                <a:solidFill>
                  <a:srgbClr val="0070C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Cube 42"/>
              <p:cNvSpPr/>
              <p:nvPr/>
            </p:nvSpPr>
            <p:spPr>
              <a:xfrm>
                <a:off x="2063371" y="4113284"/>
                <a:ext cx="560031" cy="560031"/>
              </a:xfrm>
              <a:prstGeom prst="cube">
                <a:avLst/>
              </a:prstGeom>
              <a:ln>
                <a:solidFill>
                  <a:srgbClr val="00B05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Cube 41"/>
              <p:cNvSpPr/>
              <p:nvPr/>
            </p:nvSpPr>
            <p:spPr>
              <a:xfrm>
                <a:off x="1877049" y="4357826"/>
                <a:ext cx="560031" cy="560031"/>
              </a:xfrm>
              <a:prstGeom prst="cube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0" name="Group 49"/>
            <p:cNvGrpSpPr/>
            <p:nvPr/>
          </p:nvGrpSpPr>
          <p:grpSpPr>
            <a:xfrm>
              <a:off x="3346712" y="3720575"/>
              <a:ext cx="945904" cy="1049115"/>
              <a:chOff x="1877049" y="3868742"/>
              <a:chExt cx="945904" cy="1049115"/>
            </a:xfrm>
          </p:grpSpPr>
          <p:sp>
            <p:nvSpPr>
              <p:cNvPr id="51" name="Cube 50"/>
              <p:cNvSpPr/>
              <p:nvPr/>
            </p:nvSpPr>
            <p:spPr>
              <a:xfrm>
                <a:off x="2262922" y="3868742"/>
                <a:ext cx="560031" cy="560031"/>
              </a:xfrm>
              <a:prstGeom prst="cube">
                <a:avLst/>
              </a:prstGeom>
              <a:ln>
                <a:solidFill>
                  <a:srgbClr val="0070C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Cube 51"/>
              <p:cNvSpPr/>
              <p:nvPr/>
            </p:nvSpPr>
            <p:spPr>
              <a:xfrm>
                <a:off x="2063371" y="4113284"/>
                <a:ext cx="560031" cy="560031"/>
              </a:xfrm>
              <a:prstGeom prst="cube">
                <a:avLst/>
              </a:prstGeom>
              <a:ln>
                <a:solidFill>
                  <a:srgbClr val="00B05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Cube 52"/>
              <p:cNvSpPr/>
              <p:nvPr/>
            </p:nvSpPr>
            <p:spPr>
              <a:xfrm>
                <a:off x="1877049" y="4357826"/>
                <a:ext cx="560031" cy="560031"/>
              </a:xfrm>
              <a:prstGeom prst="cube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4" name="Group 53"/>
            <p:cNvGrpSpPr/>
            <p:nvPr/>
          </p:nvGrpSpPr>
          <p:grpSpPr>
            <a:xfrm>
              <a:off x="3944843" y="3720575"/>
              <a:ext cx="945904" cy="1049115"/>
              <a:chOff x="1877049" y="3868742"/>
              <a:chExt cx="945904" cy="1049115"/>
            </a:xfrm>
          </p:grpSpPr>
          <p:sp>
            <p:nvSpPr>
              <p:cNvPr id="55" name="Cube 54"/>
              <p:cNvSpPr/>
              <p:nvPr/>
            </p:nvSpPr>
            <p:spPr>
              <a:xfrm>
                <a:off x="2262922" y="3868742"/>
                <a:ext cx="560031" cy="560031"/>
              </a:xfrm>
              <a:prstGeom prst="cube">
                <a:avLst/>
              </a:prstGeom>
              <a:ln>
                <a:solidFill>
                  <a:srgbClr val="0070C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Cube 55"/>
              <p:cNvSpPr/>
              <p:nvPr/>
            </p:nvSpPr>
            <p:spPr>
              <a:xfrm>
                <a:off x="2063371" y="4113284"/>
                <a:ext cx="560031" cy="560031"/>
              </a:xfrm>
              <a:prstGeom prst="cube">
                <a:avLst/>
              </a:prstGeom>
              <a:ln>
                <a:solidFill>
                  <a:srgbClr val="00B05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Cube 56"/>
              <p:cNvSpPr/>
              <p:nvPr/>
            </p:nvSpPr>
            <p:spPr>
              <a:xfrm>
                <a:off x="1877049" y="4357826"/>
                <a:ext cx="560031" cy="560031"/>
              </a:xfrm>
              <a:prstGeom prst="cube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8" name="Group 57"/>
            <p:cNvGrpSpPr/>
            <p:nvPr/>
          </p:nvGrpSpPr>
          <p:grpSpPr>
            <a:xfrm>
              <a:off x="4542974" y="3720575"/>
              <a:ext cx="945904" cy="1049115"/>
              <a:chOff x="1877049" y="3868742"/>
              <a:chExt cx="945904" cy="1049115"/>
            </a:xfrm>
          </p:grpSpPr>
          <p:sp>
            <p:nvSpPr>
              <p:cNvPr id="59" name="Cube 58"/>
              <p:cNvSpPr/>
              <p:nvPr/>
            </p:nvSpPr>
            <p:spPr>
              <a:xfrm>
                <a:off x="2262922" y="3868742"/>
                <a:ext cx="560031" cy="560031"/>
              </a:xfrm>
              <a:prstGeom prst="cube">
                <a:avLst/>
              </a:prstGeom>
              <a:ln>
                <a:solidFill>
                  <a:srgbClr val="0070C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Cube 59"/>
              <p:cNvSpPr/>
              <p:nvPr/>
            </p:nvSpPr>
            <p:spPr>
              <a:xfrm>
                <a:off x="2063371" y="4113284"/>
                <a:ext cx="560031" cy="560031"/>
              </a:xfrm>
              <a:prstGeom prst="cube">
                <a:avLst/>
              </a:prstGeom>
              <a:ln>
                <a:solidFill>
                  <a:srgbClr val="00B05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Cube 60"/>
              <p:cNvSpPr/>
              <p:nvPr/>
            </p:nvSpPr>
            <p:spPr>
              <a:xfrm>
                <a:off x="1877049" y="4357826"/>
                <a:ext cx="560031" cy="560031"/>
              </a:xfrm>
              <a:prstGeom prst="cube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62" name="TextBox 61"/>
          <p:cNvSpPr txBox="1"/>
          <p:nvPr/>
        </p:nvSpPr>
        <p:spPr>
          <a:xfrm>
            <a:off x="3480586" y="3380746"/>
            <a:ext cx="2617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3D RGB time-lapse</a:t>
            </a:r>
            <a:endParaRPr lang="en-US" dirty="0">
              <a:solidFill>
                <a:schemeClr val="tx2"/>
              </a:solidFill>
            </a:endParaRPr>
          </a:p>
        </p:txBody>
      </p:sp>
      <p:cxnSp>
        <p:nvCxnSpPr>
          <p:cNvPr id="49" name="Straight Arrow Connector 48"/>
          <p:cNvCxnSpPr/>
          <p:nvPr/>
        </p:nvCxnSpPr>
        <p:spPr>
          <a:xfrm flipH="1">
            <a:off x="3053830" y="1751671"/>
            <a:ext cx="766846" cy="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>
            <a:off x="4628939" y="1744379"/>
            <a:ext cx="720678" cy="7292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>
            <a:off x="4175185" y="2031745"/>
            <a:ext cx="0" cy="189647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>
            <a:off x="6805977" y="2023793"/>
            <a:ext cx="0" cy="197599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>
            <a:off x="4590698" y="2795951"/>
            <a:ext cx="720678" cy="7292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>
          <a:xfrm>
            <a:off x="2139715" y="3362244"/>
            <a:ext cx="613379" cy="659046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/>
          <p:nvPr/>
        </p:nvCxnSpPr>
        <p:spPr>
          <a:xfrm flipH="1">
            <a:off x="5616214" y="3344855"/>
            <a:ext cx="837730" cy="659046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/>
          <p:nvPr/>
        </p:nvCxnSpPr>
        <p:spPr>
          <a:xfrm>
            <a:off x="1916406" y="2031745"/>
            <a:ext cx="0" cy="197599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/>
          <p:nvPr/>
        </p:nvCxnSpPr>
        <p:spPr>
          <a:xfrm flipH="1">
            <a:off x="3022990" y="2814835"/>
            <a:ext cx="691824" cy="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0288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5552176" cy="747374"/>
          </a:xfrm>
        </p:spPr>
        <p:txBody>
          <a:bodyPr/>
          <a:lstStyle/>
          <a:p>
            <a:r>
              <a:rPr lang="en-US" dirty="0" smtClean="0"/>
              <a:t>Image processing vs analysis</a:t>
            </a:r>
          </a:p>
          <a:p>
            <a:pPr lvl="1"/>
            <a:endParaRPr lang="en-US" dirty="0" smtClean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5597" y="1474481"/>
            <a:ext cx="3797301" cy="86294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5597" y="2679216"/>
            <a:ext cx="3797301" cy="86294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5595" y="3908185"/>
            <a:ext cx="3797301" cy="862946"/>
          </a:xfrm>
          <a:prstGeom prst="rect">
            <a:avLst/>
          </a:prstGeom>
        </p:spPr>
      </p:pic>
      <p:cxnSp>
        <p:nvCxnSpPr>
          <p:cNvPr id="18" name="Straight Arrow Connector 17"/>
          <p:cNvCxnSpPr/>
          <p:nvPr/>
        </p:nvCxnSpPr>
        <p:spPr>
          <a:xfrm>
            <a:off x="2254246" y="2362892"/>
            <a:ext cx="0" cy="2956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2254246" y="3577330"/>
            <a:ext cx="0" cy="2956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3" name="Rounded Rectangle 32"/>
          <p:cNvSpPr/>
          <p:nvPr/>
        </p:nvSpPr>
        <p:spPr>
          <a:xfrm>
            <a:off x="211122" y="878840"/>
            <a:ext cx="4241800" cy="4130040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113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5552176" cy="747374"/>
          </a:xfrm>
        </p:spPr>
        <p:txBody>
          <a:bodyPr/>
          <a:lstStyle/>
          <a:p>
            <a:r>
              <a:rPr lang="en-US" dirty="0" smtClean="0"/>
              <a:t>Image processing vs analysis</a:t>
            </a:r>
          </a:p>
          <a:p>
            <a:pPr lvl="1"/>
            <a:endParaRPr lang="en-US" dirty="0" smtClean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5597" y="1474481"/>
            <a:ext cx="3797301" cy="86294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5597" y="2679216"/>
            <a:ext cx="3797301" cy="86294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5595" y="3908185"/>
            <a:ext cx="3797301" cy="86294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5332" y="1460522"/>
            <a:ext cx="3797301" cy="862946"/>
          </a:xfrm>
          <a:prstGeom prst="rect">
            <a:avLst/>
          </a:prstGeom>
        </p:spPr>
      </p:pic>
      <p:cxnSp>
        <p:nvCxnSpPr>
          <p:cNvPr id="18" name="Straight Arrow Connector 17"/>
          <p:cNvCxnSpPr/>
          <p:nvPr/>
        </p:nvCxnSpPr>
        <p:spPr>
          <a:xfrm>
            <a:off x="2254246" y="2362892"/>
            <a:ext cx="0" cy="2956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2254246" y="3577330"/>
            <a:ext cx="0" cy="2956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6790126" y="2406084"/>
            <a:ext cx="0" cy="47680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7534857" y="2410025"/>
            <a:ext cx="262026" cy="30312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>
            <a:off x="5836920" y="2406084"/>
            <a:ext cx="240790" cy="33177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5321300" y="2802378"/>
            <a:ext cx="1031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Volume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352540" y="2855564"/>
            <a:ext cx="1031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Shape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7383780" y="2822411"/>
            <a:ext cx="1031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Texture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211122" y="878840"/>
            <a:ext cx="4241800" cy="4130040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95332" y="3703488"/>
            <a:ext cx="3713104" cy="1272339"/>
          </a:xfrm>
          <a:prstGeom prst="rect">
            <a:avLst/>
          </a:prstGeom>
        </p:spPr>
      </p:pic>
      <p:cxnSp>
        <p:nvCxnSpPr>
          <p:cNvPr id="39" name="Straight Arrow Connector 38"/>
          <p:cNvCxnSpPr/>
          <p:nvPr/>
        </p:nvCxnSpPr>
        <p:spPr>
          <a:xfrm>
            <a:off x="6815526" y="3318933"/>
            <a:ext cx="0" cy="38455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H="1">
            <a:off x="7574280" y="3318933"/>
            <a:ext cx="222603" cy="38455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5949132" y="3318933"/>
            <a:ext cx="246890" cy="3749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4727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5552176" cy="747374"/>
          </a:xfrm>
        </p:spPr>
        <p:txBody>
          <a:bodyPr/>
          <a:lstStyle/>
          <a:p>
            <a:r>
              <a:rPr lang="en-US" dirty="0" smtClean="0"/>
              <a:t>Aims</a:t>
            </a:r>
          </a:p>
          <a:p>
            <a:pPr lvl="1"/>
            <a:endParaRPr lang="en-US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365021" y="834001"/>
            <a:ext cx="813889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Introduction to fundamental image analysis principles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Using </a:t>
            </a:r>
            <a:r>
              <a:rPr lang="en-US" dirty="0" err="1" smtClean="0">
                <a:solidFill>
                  <a:schemeClr val="tx2"/>
                </a:solidFill>
              </a:rPr>
              <a:t>ImageJ</a:t>
            </a:r>
            <a:r>
              <a:rPr lang="en-US" dirty="0" smtClean="0">
                <a:solidFill>
                  <a:schemeClr val="tx2"/>
                </a:solidFill>
              </a:rPr>
              <a:t>/FIJI (but everything is general)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u="sng" dirty="0" smtClean="0">
                <a:solidFill>
                  <a:schemeClr val="tx2"/>
                </a:solidFill>
              </a:rPr>
              <a:t>Convert biological question into computational problem</a:t>
            </a: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6969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5552176" cy="747374"/>
          </a:xfrm>
        </p:spPr>
        <p:txBody>
          <a:bodyPr/>
          <a:lstStyle/>
          <a:p>
            <a:r>
              <a:rPr lang="en-US" dirty="0" smtClean="0"/>
              <a:t>Histogram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23" name="TextBox 22"/>
          <p:cNvSpPr txBox="1"/>
          <p:nvPr/>
        </p:nvSpPr>
        <p:spPr>
          <a:xfrm>
            <a:off x="206318" y="1011696"/>
            <a:ext cx="35740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Open any sample image</a:t>
            </a:r>
            <a:endParaRPr lang="en-US" dirty="0" smtClean="0">
              <a:solidFill>
                <a:schemeClr val="tx2"/>
              </a:solidFill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1242" y="1782209"/>
            <a:ext cx="2506046" cy="267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50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5552176" cy="747374"/>
          </a:xfrm>
        </p:spPr>
        <p:txBody>
          <a:bodyPr/>
          <a:lstStyle/>
          <a:p>
            <a:r>
              <a:rPr lang="en-US" dirty="0" smtClean="0"/>
              <a:t>Histogram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23" name="TextBox 22"/>
          <p:cNvSpPr txBox="1"/>
          <p:nvPr/>
        </p:nvSpPr>
        <p:spPr>
          <a:xfrm>
            <a:off x="206318" y="783096"/>
            <a:ext cx="35740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Open any sample image</a:t>
            </a:r>
            <a:endParaRPr lang="en-US" dirty="0" smtClean="0">
              <a:solidFill>
                <a:schemeClr val="tx2"/>
              </a:solidFill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9979" y="1214706"/>
            <a:ext cx="2205012" cy="2355013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4333818" y="826906"/>
            <a:ext cx="35740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Open histogram</a:t>
            </a:r>
            <a:endParaRPr lang="en-US" dirty="0" smtClean="0">
              <a:solidFill>
                <a:schemeClr val="tx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49554" y="1236386"/>
            <a:ext cx="4588397" cy="2844317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596767" y="4092950"/>
            <a:ext cx="3118585" cy="922994"/>
            <a:chOff x="736333" y="4154332"/>
            <a:chExt cx="3118585" cy="922994"/>
          </a:xfrm>
        </p:grpSpPr>
        <p:grpSp>
          <p:nvGrpSpPr>
            <p:cNvPr id="5" name="Group 4"/>
            <p:cNvGrpSpPr/>
            <p:nvPr/>
          </p:nvGrpSpPr>
          <p:grpSpPr>
            <a:xfrm>
              <a:off x="799979" y="4154332"/>
              <a:ext cx="3054939" cy="861612"/>
              <a:chOff x="799979" y="4154332"/>
              <a:chExt cx="3054939" cy="861612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685" b="11779"/>
              <a:stretch/>
            </p:blipFill>
            <p:spPr>
              <a:xfrm>
                <a:off x="799979" y="4431331"/>
                <a:ext cx="2857621" cy="584613"/>
              </a:xfrm>
              <a:prstGeom prst="rect">
                <a:avLst/>
              </a:prstGeom>
            </p:spPr>
          </p:pic>
          <p:sp>
            <p:nvSpPr>
              <p:cNvPr id="8" name="TextBox 7"/>
              <p:cNvSpPr txBox="1"/>
              <p:nvPr/>
            </p:nvSpPr>
            <p:spPr>
              <a:xfrm>
                <a:off x="799980" y="4154332"/>
                <a:ext cx="305493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 smtClean="0">
                    <a:solidFill>
                      <a:schemeClr val="tx2"/>
                    </a:solidFill>
                  </a:rPr>
                  <a:t>N.B. – On OSX, tabs are in the menu bar</a:t>
                </a:r>
                <a:endParaRPr lang="en-US" sz="1100" dirty="0" smtClean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6" name="Rectangle 5"/>
            <p:cNvSpPr/>
            <p:nvPr/>
          </p:nvSpPr>
          <p:spPr>
            <a:xfrm>
              <a:off x="736333" y="4154332"/>
              <a:ext cx="3044034" cy="922994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79416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5552176" cy="747374"/>
          </a:xfrm>
        </p:spPr>
        <p:txBody>
          <a:bodyPr/>
          <a:lstStyle/>
          <a:p>
            <a:r>
              <a:rPr lang="en-US" dirty="0" err="1" smtClean="0"/>
              <a:t>Thresholding</a:t>
            </a:r>
            <a:endParaRPr lang="en-US" dirty="0" smtClean="0"/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9699" y="1176942"/>
            <a:ext cx="2986929" cy="2986929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4747251" y="1409700"/>
            <a:ext cx="4019714" cy="2589147"/>
            <a:chOff x="853440" y="1356360"/>
            <a:chExt cx="2184400" cy="746760"/>
          </a:xfrm>
        </p:grpSpPr>
        <p:cxnSp>
          <p:nvCxnSpPr>
            <p:cNvPr id="11" name="Straight Connector 10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3" name="Freeform 12"/>
          <p:cNvSpPr/>
          <p:nvPr/>
        </p:nvSpPr>
        <p:spPr>
          <a:xfrm>
            <a:off x="5148442" y="2122327"/>
            <a:ext cx="3217333" cy="903035"/>
          </a:xfrm>
          <a:custGeom>
            <a:avLst/>
            <a:gdLst>
              <a:gd name="connsiteX0" fmla="*/ 0 w 3217333"/>
              <a:gd name="connsiteY0" fmla="*/ 894388 h 903035"/>
              <a:gd name="connsiteX1" fmla="*/ 139700 w 3217333"/>
              <a:gd name="connsiteY1" fmla="*/ 890155 h 903035"/>
              <a:gd name="connsiteX2" fmla="*/ 249766 w 3217333"/>
              <a:gd name="connsiteY2" fmla="*/ 771622 h 903035"/>
              <a:gd name="connsiteX3" fmla="*/ 427566 w 3217333"/>
              <a:gd name="connsiteY3" fmla="*/ 521855 h 903035"/>
              <a:gd name="connsiteX4" fmla="*/ 558800 w 3217333"/>
              <a:gd name="connsiteY4" fmla="*/ 162022 h 903035"/>
              <a:gd name="connsiteX5" fmla="*/ 842433 w 3217333"/>
              <a:gd name="connsiteY5" fmla="*/ 149322 h 903035"/>
              <a:gd name="connsiteX6" fmla="*/ 1011766 w 3217333"/>
              <a:gd name="connsiteY6" fmla="*/ 521855 h 903035"/>
              <a:gd name="connsiteX7" fmla="*/ 1130300 w 3217333"/>
              <a:gd name="connsiteY7" fmla="*/ 674255 h 903035"/>
              <a:gd name="connsiteX8" fmla="*/ 1253066 w 3217333"/>
              <a:gd name="connsiteY8" fmla="*/ 822422 h 903035"/>
              <a:gd name="connsiteX9" fmla="*/ 1439333 w 3217333"/>
              <a:gd name="connsiteY9" fmla="*/ 864755 h 903035"/>
              <a:gd name="connsiteX10" fmla="*/ 1515533 w 3217333"/>
              <a:gd name="connsiteY10" fmla="*/ 873222 h 903035"/>
              <a:gd name="connsiteX11" fmla="*/ 1638300 w 3217333"/>
              <a:gd name="connsiteY11" fmla="*/ 877455 h 903035"/>
              <a:gd name="connsiteX12" fmla="*/ 1752600 w 3217333"/>
              <a:gd name="connsiteY12" fmla="*/ 835122 h 903035"/>
              <a:gd name="connsiteX13" fmla="*/ 1828800 w 3217333"/>
              <a:gd name="connsiteY13" fmla="*/ 780088 h 903035"/>
              <a:gd name="connsiteX14" fmla="*/ 1917700 w 3217333"/>
              <a:gd name="connsiteY14" fmla="*/ 674255 h 903035"/>
              <a:gd name="connsiteX15" fmla="*/ 1968500 w 3217333"/>
              <a:gd name="connsiteY15" fmla="*/ 564188 h 903035"/>
              <a:gd name="connsiteX16" fmla="*/ 2048933 w 3217333"/>
              <a:gd name="connsiteY16" fmla="*/ 432955 h 903035"/>
              <a:gd name="connsiteX17" fmla="*/ 2154766 w 3217333"/>
              <a:gd name="connsiteY17" fmla="*/ 242455 h 903035"/>
              <a:gd name="connsiteX18" fmla="*/ 2264833 w 3217333"/>
              <a:gd name="connsiteY18" fmla="*/ 60422 h 903035"/>
              <a:gd name="connsiteX19" fmla="*/ 2527300 w 3217333"/>
              <a:gd name="connsiteY19" fmla="*/ 5388 h 903035"/>
              <a:gd name="connsiteX20" fmla="*/ 2679700 w 3217333"/>
              <a:gd name="connsiteY20" fmla="*/ 174722 h 903035"/>
              <a:gd name="connsiteX21" fmla="*/ 2836333 w 3217333"/>
              <a:gd name="connsiteY21" fmla="*/ 504922 h 903035"/>
              <a:gd name="connsiteX22" fmla="*/ 2959100 w 3217333"/>
              <a:gd name="connsiteY22" fmla="*/ 729288 h 903035"/>
              <a:gd name="connsiteX23" fmla="*/ 3069166 w 3217333"/>
              <a:gd name="connsiteY23" fmla="*/ 809722 h 903035"/>
              <a:gd name="connsiteX24" fmla="*/ 3217333 w 3217333"/>
              <a:gd name="connsiteY24" fmla="*/ 856288 h 903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217333" h="903035">
                <a:moveTo>
                  <a:pt x="0" y="894388"/>
                </a:moveTo>
                <a:cubicBezTo>
                  <a:pt x="49036" y="902502"/>
                  <a:pt x="98073" y="910616"/>
                  <a:pt x="139700" y="890155"/>
                </a:cubicBezTo>
                <a:cubicBezTo>
                  <a:pt x="181327" y="869694"/>
                  <a:pt x="201788" y="833005"/>
                  <a:pt x="249766" y="771622"/>
                </a:cubicBezTo>
                <a:cubicBezTo>
                  <a:pt x="297744" y="710239"/>
                  <a:pt x="376060" y="623455"/>
                  <a:pt x="427566" y="521855"/>
                </a:cubicBezTo>
                <a:cubicBezTo>
                  <a:pt x="479072" y="420255"/>
                  <a:pt x="489656" y="224111"/>
                  <a:pt x="558800" y="162022"/>
                </a:cubicBezTo>
                <a:cubicBezTo>
                  <a:pt x="627945" y="99933"/>
                  <a:pt x="766939" y="89350"/>
                  <a:pt x="842433" y="149322"/>
                </a:cubicBezTo>
                <a:cubicBezTo>
                  <a:pt x="917927" y="209294"/>
                  <a:pt x="963788" y="434366"/>
                  <a:pt x="1011766" y="521855"/>
                </a:cubicBezTo>
                <a:cubicBezTo>
                  <a:pt x="1059744" y="609344"/>
                  <a:pt x="1090083" y="624161"/>
                  <a:pt x="1130300" y="674255"/>
                </a:cubicBezTo>
                <a:cubicBezTo>
                  <a:pt x="1170517" y="724349"/>
                  <a:pt x="1201561" y="790672"/>
                  <a:pt x="1253066" y="822422"/>
                </a:cubicBezTo>
                <a:cubicBezTo>
                  <a:pt x="1304572" y="854172"/>
                  <a:pt x="1395588" y="856288"/>
                  <a:pt x="1439333" y="864755"/>
                </a:cubicBezTo>
                <a:cubicBezTo>
                  <a:pt x="1483078" y="873222"/>
                  <a:pt x="1482372" y="871105"/>
                  <a:pt x="1515533" y="873222"/>
                </a:cubicBezTo>
                <a:cubicBezTo>
                  <a:pt x="1548694" y="875339"/>
                  <a:pt x="1598789" y="883805"/>
                  <a:pt x="1638300" y="877455"/>
                </a:cubicBezTo>
                <a:cubicBezTo>
                  <a:pt x="1677811" y="871105"/>
                  <a:pt x="1720850" y="851350"/>
                  <a:pt x="1752600" y="835122"/>
                </a:cubicBezTo>
                <a:cubicBezTo>
                  <a:pt x="1784350" y="818894"/>
                  <a:pt x="1801283" y="806899"/>
                  <a:pt x="1828800" y="780088"/>
                </a:cubicBezTo>
                <a:cubicBezTo>
                  <a:pt x="1856317" y="753277"/>
                  <a:pt x="1894417" y="710238"/>
                  <a:pt x="1917700" y="674255"/>
                </a:cubicBezTo>
                <a:cubicBezTo>
                  <a:pt x="1940983" y="638272"/>
                  <a:pt x="1946628" y="604405"/>
                  <a:pt x="1968500" y="564188"/>
                </a:cubicBezTo>
                <a:cubicBezTo>
                  <a:pt x="1990372" y="523971"/>
                  <a:pt x="2017889" y="486577"/>
                  <a:pt x="2048933" y="432955"/>
                </a:cubicBezTo>
                <a:cubicBezTo>
                  <a:pt x="2079977" y="379333"/>
                  <a:pt x="2118783" y="304544"/>
                  <a:pt x="2154766" y="242455"/>
                </a:cubicBezTo>
                <a:cubicBezTo>
                  <a:pt x="2190749" y="180366"/>
                  <a:pt x="2202744" y="99933"/>
                  <a:pt x="2264833" y="60422"/>
                </a:cubicBezTo>
                <a:cubicBezTo>
                  <a:pt x="2326922" y="20911"/>
                  <a:pt x="2458156" y="-13662"/>
                  <a:pt x="2527300" y="5388"/>
                </a:cubicBezTo>
                <a:cubicBezTo>
                  <a:pt x="2596444" y="24438"/>
                  <a:pt x="2628195" y="91466"/>
                  <a:pt x="2679700" y="174722"/>
                </a:cubicBezTo>
                <a:cubicBezTo>
                  <a:pt x="2731206" y="257978"/>
                  <a:pt x="2789766" y="412494"/>
                  <a:pt x="2836333" y="504922"/>
                </a:cubicBezTo>
                <a:cubicBezTo>
                  <a:pt x="2882900" y="597350"/>
                  <a:pt x="2920295" y="678488"/>
                  <a:pt x="2959100" y="729288"/>
                </a:cubicBezTo>
                <a:cubicBezTo>
                  <a:pt x="2997905" y="780088"/>
                  <a:pt x="3026127" y="788555"/>
                  <a:pt x="3069166" y="809722"/>
                </a:cubicBezTo>
                <a:cubicBezTo>
                  <a:pt x="3112205" y="830889"/>
                  <a:pt x="3093861" y="844294"/>
                  <a:pt x="3217333" y="856288"/>
                </a:cubicBezTo>
              </a:path>
            </a:pathLst>
          </a:cu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6304142" y="2971087"/>
            <a:ext cx="0" cy="149627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548914" y="4398582"/>
            <a:ext cx="1598507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Threshold (</a:t>
            </a:r>
            <a:r>
              <a:rPr lang="el-GR" dirty="0" smtClean="0">
                <a:solidFill>
                  <a:schemeClr val="tx2"/>
                </a:solidFill>
                <a:latin typeface="Cambria" panose="02040503050406030204" pitchFamily="18" charset="0"/>
              </a:rPr>
              <a:t>κ</a:t>
            </a:r>
            <a:r>
              <a:rPr lang="en-US" dirty="0" smtClean="0">
                <a:solidFill>
                  <a:schemeClr val="tx2"/>
                </a:solidFill>
              </a:rPr>
              <a:t>)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4" name="Freeform 3"/>
          <p:cNvSpPr/>
          <p:nvPr/>
        </p:nvSpPr>
        <p:spPr>
          <a:xfrm>
            <a:off x="4782691" y="1349968"/>
            <a:ext cx="3937000" cy="2642065"/>
          </a:xfrm>
          <a:custGeom>
            <a:avLst/>
            <a:gdLst>
              <a:gd name="connsiteX0" fmla="*/ 0 w 3937000"/>
              <a:gd name="connsiteY0" fmla="*/ 2637832 h 2642065"/>
              <a:gd name="connsiteX1" fmla="*/ 554567 w 3937000"/>
              <a:gd name="connsiteY1" fmla="*/ 465 h 2642065"/>
              <a:gd name="connsiteX2" fmla="*/ 1456267 w 3937000"/>
              <a:gd name="connsiteY2" fmla="*/ 2413465 h 2642065"/>
              <a:gd name="connsiteX3" fmla="*/ 2675467 w 3937000"/>
              <a:gd name="connsiteY3" fmla="*/ 1346665 h 2642065"/>
              <a:gd name="connsiteX4" fmla="*/ 3937000 w 3937000"/>
              <a:gd name="connsiteY4" fmla="*/ 2642065 h 2642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37000" h="2642065">
                <a:moveTo>
                  <a:pt x="0" y="2637832"/>
                </a:moveTo>
                <a:cubicBezTo>
                  <a:pt x="155928" y="1337845"/>
                  <a:pt x="311856" y="37859"/>
                  <a:pt x="554567" y="465"/>
                </a:cubicBezTo>
                <a:cubicBezTo>
                  <a:pt x="797278" y="-36930"/>
                  <a:pt x="1102784" y="2189098"/>
                  <a:pt x="1456267" y="2413465"/>
                </a:cubicBezTo>
                <a:cubicBezTo>
                  <a:pt x="1809750" y="2637832"/>
                  <a:pt x="2262012" y="1308565"/>
                  <a:pt x="2675467" y="1346665"/>
                </a:cubicBezTo>
                <a:cubicBezTo>
                  <a:pt x="3088923" y="1384765"/>
                  <a:pt x="3512961" y="2013415"/>
                  <a:pt x="3937000" y="2642065"/>
                </a:cubicBezTo>
              </a:path>
            </a:pathLst>
          </a:custGeom>
          <a:ln w="38100"/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3606800" y="2637367"/>
            <a:ext cx="878132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9881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2488341" cy="747374"/>
          </a:xfrm>
        </p:spPr>
        <p:txBody>
          <a:bodyPr/>
          <a:lstStyle/>
          <a:p>
            <a:r>
              <a:rPr lang="en-US" dirty="0" err="1" smtClean="0"/>
              <a:t>Thresholding</a:t>
            </a:r>
            <a:endParaRPr lang="en-US" dirty="0" smtClean="0"/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2488" y="2347955"/>
            <a:ext cx="2357053" cy="2391033"/>
          </a:xfrm>
          <a:prstGeom prst="rect">
            <a:avLst/>
          </a:prstGeom>
          <a:ln w="76200">
            <a:solidFill>
              <a:schemeClr val="accent4"/>
            </a:solidFill>
          </a:ln>
        </p:spPr>
      </p:pic>
      <p:grpSp>
        <p:nvGrpSpPr>
          <p:cNvPr id="17" name="Group 16"/>
          <p:cNvGrpSpPr/>
          <p:nvPr/>
        </p:nvGrpSpPr>
        <p:grpSpPr>
          <a:xfrm>
            <a:off x="2907506" y="529277"/>
            <a:ext cx="3037849" cy="1053005"/>
            <a:chOff x="853440" y="1356360"/>
            <a:chExt cx="2184400" cy="746760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0" name="Freeform 19"/>
          <p:cNvSpPr/>
          <p:nvPr/>
        </p:nvSpPr>
        <p:spPr>
          <a:xfrm>
            <a:off x="2942947" y="469545"/>
            <a:ext cx="2975338" cy="1074527"/>
          </a:xfrm>
          <a:custGeom>
            <a:avLst/>
            <a:gdLst>
              <a:gd name="connsiteX0" fmla="*/ 0 w 3937000"/>
              <a:gd name="connsiteY0" fmla="*/ 2637832 h 2642065"/>
              <a:gd name="connsiteX1" fmla="*/ 554567 w 3937000"/>
              <a:gd name="connsiteY1" fmla="*/ 465 h 2642065"/>
              <a:gd name="connsiteX2" fmla="*/ 1456267 w 3937000"/>
              <a:gd name="connsiteY2" fmla="*/ 2413465 h 2642065"/>
              <a:gd name="connsiteX3" fmla="*/ 2675467 w 3937000"/>
              <a:gd name="connsiteY3" fmla="*/ 1346665 h 2642065"/>
              <a:gd name="connsiteX4" fmla="*/ 3937000 w 3937000"/>
              <a:gd name="connsiteY4" fmla="*/ 2642065 h 2642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37000" h="2642065">
                <a:moveTo>
                  <a:pt x="0" y="2637832"/>
                </a:moveTo>
                <a:cubicBezTo>
                  <a:pt x="155928" y="1337845"/>
                  <a:pt x="311856" y="37859"/>
                  <a:pt x="554567" y="465"/>
                </a:cubicBezTo>
                <a:cubicBezTo>
                  <a:pt x="797278" y="-36930"/>
                  <a:pt x="1102784" y="2189098"/>
                  <a:pt x="1456267" y="2413465"/>
                </a:cubicBezTo>
                <a:cubicBezTo>
                  <a:pt x="1809750" y="2637832"/>
                  <a:pt x="2262012" y="1308565"/>
                  <a:pt x="2675467" y="1346665"/>
                </a:cubicBezTo>
                <a:cubicBezTo>
                  <a:pt x="3088923" y="1384765"/>
                  <a:pt x="3512961" y="2013415"/>
                  <a:pt x="3937000" y="2642065"/>
                </a:cubicBezTo>
              </a:path>
            </a:pathLst>
          </a:custGeom>
          <a:ln w="38100"/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/>
          <p:cNvCxnSpPr>
            <a:stCxn id="23" idx="0"/>
          </p:cNvCxnSpPr>
          <p:nvPr/>
        </p:nvCxnSpPr>
        <p:spPr>
          <a:xfrm flipV="1">
            <a:off x="3208994" y="341257"/>
            <a:ext cx="12573" cy="1369314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3065076" y="1710571"/>
                <a:ext cx="287835" cy="430887"/>
              </a:xfrm>
              <a:prstGeom prst="rect">
                <a:avLst/>
              </a:prstGeom>
              <a:noFill/>
              <a:ln w="38100">
                <a:solidFill>
                  <a:schemeClr val="accent4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sz="2800" dirty="0">
                  <a:latin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5076" y="1710571"/>
                <a:ext cx="287835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accent4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89371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2488341" cy="747374"/>
          </a:xfrm>
        </p:spPr>
        <p:txBody>
          <a:bodyPr/>
          <a:lstStyle/>
          <a:p>
            <a:r>
              <a:rPr lang="en-US" dirty="0" err="1" smtClean="0"/>
              <a:t>Thresholding</a:t>
            </a:r>
            <a:endParaRPr lang="en-US" dirty="0" smtClean="0"/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18285" y="2347955"/>
            <a:ext cx="2357052" cy="2372497"/>
          </a:xfrm>
          <a:prstGeom prst="rect">
            <a:avLst/>
          </a:prstGeom>
          <a:ln w="76200">
            <a:solidFill>
              <a:schemeClr val="bg2"/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2488" y="2347955"/>
            <a:ext cx="2357053" cy="2391033"/>
          </a:xfrm>
          <a:prstGeom prst="rect">
            <a:avLst/>
          </a:prstGeom>
          <a:ln w="76200">
            <a:solidFill>
              <a:schemeClr val="accent4"/>
            </a:solidFill>
          </a:ln>
        </p:spPr>
      </p:pic>
      <p:grpSp>
        <p:nvGrpSpPr>
          <p:cNvPr id="17" name="Group 16"/>
          <p:cNvGrpSpPr/>
          <p:nvPr/>
        </p:nvGrpSpPr>
        <p:grpSpPr>
          <a:xfrm>
            <a:off x="2907506" y="529277"/>
            <a:ext cx="3037849" cy="1053005"/>
            <a:chOff x="853440" y="1356360"/>
            <a:chExt cx="2184400" cy="746760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0" name="Freeform 19"/>
          <p:cNvSpPr/>
          <p:nvPr/>
        </p:nvSpPr>
        <p:spPr>
          <a:xfrm>
            <a:off x="2942947" y="469545"/>
            <a:ext cx="2975338" cy="1074527"/>
          </a:xfrm>
          <a:custGeom>
            <a:avLst/>
            <a:gdLst>
              <a:gd name="connsiteX0" fmla="*/ 0 w 3937000"/>
              <a:gd name="connsiteY0" fmla="*/ 2637832 h 2642065"/>
              <a:gd name="connsiteX1" fmla="*/ 554567 w 3937000"/>
              <a:gd name="connsiteY1" fmla="*/ 465 h 2642065"/>
              <a:gd name="connsiteX2" fmla="*/ 1456267 w 3937000"/>
              <a:gd name="connsiteY2" fmla="*/ 2413465 h 2642065"/>
              <a:gd name="connsiteX3" fmla="*/ 2675467 w 3937000"/>
              <a:gd name="connsiteY3" fmla="*/ 1346665 h 2642065"/>
              <a:gd name="connsiteX4" fmla="*/ 3937000 w 3937000"/>
              <a:gd name="connsiteY4" fmla="*/ 2642065 h 2642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37000" h="2642065">
                <a:moveTo>
                  <a:pt x="0" y="2637832"/>
                </a:moveTo>
                <a:cubicBezTo>
                  <a:pt x="155928" y="1337845"/>
                  <a:pt x="311856" y="37859"/>
                  <a:pt x="554567" y="465"/>
                </a:cubicBezTo>
                <a:cubicBezTo>
                  <a:pt x="797278" y="-36930"/>
                  <a:pt x="1102784" y="2189098"/>
                  <a:pt x="1456267" y="2413465"/>
                </a:cubicBezTo>
                <a:cubicBezTo>
                  <a:pt x="1809750" y="2637832"/>
                  <a:pt x="2262012" y="1308565"/>
                  <a:pt x="2675467" y="1346665"/>
                </a:cubicBezTo>
                <a:cubicBezTo>
                  <a:pt x="3088923" y="1384765"/>
                  <a:pt x="3512961" y="2013415"/>
                  <a:pt x="3937000" y="2642065"/>
                </a:cubicBezTo>
              </a:path>
            </a:pathLst>
          </a:custGeom>
          <a:ln w="38100"/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/>
          <p:cNvCxnSpPr>
            <a:stCxn id="23" idx="0"/>
          </p:cNvCxnSpPr>
          <p:nvPr/>
        </p:nvCxnSpPr>
        <p:spPr>
          <a:xfrm flipV="1">
            <a:off x="3208994" y="341257"/>
            <a:ext cx="12573" cy="1369314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4872609" y="347861"/>
            <a:ext cx="2154" cy="1369314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4720426" y="1710570"/>
                <a:ext cx="287835" cy="430887"/>
              </a:xfrm>
              <a:prstGeom prst="rect">
                <a:avLst/>
              </a:prstGeom>
              <a:noFill/>
              <a:ln w="38100">
                <a:solidFill>
                  <a:schemeClr val="bg2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sz="2800" dirty="0">
                  <a:latin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0426" y="1710570"/>
                <a:ext cx="287835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bg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3065076" y="1710571"/>
                <a:ext cx="287835" cy="430887"/>
              </a:xfrm>
              <a:prstGeom prst="rect">
                <a:avLst/>
              </a:prstGeom>
              <a:noFill/>
              <a:ln w="38100">
                <a:solidFill>
                  <a:schemeClr val="accent4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sz="2800" dirty="0">
                  <a:latin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5076" y="1710571"/>
                <a:ext cx="287835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accent4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25682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2488341" cy="747374"/>
          </a:xfrm>
        </p:spPr>
        <p:txBody>
          <a:bodyPr/>
          <a:lstStyle/>
          <a:p>
            <a:r>
              <a:rPr lang="en-US" dirty="0" err="1" smtClean="0"/>
              <a:t>Thresholding</a:t>
            </a:r>
            <a:endParaRPr lang="en-US" dirty="0" smtClean="0"/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18285" y="2347955"/>
            <a:ext cx="2357052" cy="2372497"/>
          </a:xfrm>
          <a:prstGeom prst="rect">
            <a:avLst/>
          </a:prstGeom>
          <a:ln w="76200">
            <a:solidFill>
              <a:schemeClr val="bg2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65076" y="2346168"/>
            <a:ext cx="2427674" cy="2374284"/>
          </a:xfrm>
          <a:prstGeom prst="rect">
            <a:avLst/>
          </a:prstGeom>
          <a:ln w="76200">
            <a:solidFill>
              <a:schemeClr val="accent2"/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2488" y="2347955"/>
            <a:ext cx="2357053" cy="2391033"/>
          </a:xfrm>
          <a:prstGeom prst="rect">
            <a:avLst/>
          </a:prstGeom>
          <a:ln w="76200">
            <a:solidFill>
              <a:schemeClr val="accent4"/>
            </a:solidFill>
          </a:ln>
        </p:spPr>
      </p:pic>
      <p:grpSp>
        <p:nvGrpSpPr>
          <p:cNvPr id="17" name="Group 16"/>
          <p:cNvGrpSpPr/>
          <p:nvPr/>
        </p:nvGrpSpPr>
        <p:grpSpPr>
          <a:xfrm>
            <a:off x="2907506" y="529277"/>
            <a:ext cx="3037849" cy="1053005"/>
            <a:chOff x="853440" y="1356360"/>
            <a:chExt cx="2184400" cy="746760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0" name="Freeform 19"/>
          <p:cNvSpPr/>
          <p:nvPr/>
        </p:nvSpPr>
        <p:spPr>
          <a:xfrm>
            <a:off x="2942947" y="469545"/>
            <a:ext cx="2975338" cy="1074527"/>
          </a:xfrm>
          <a:custGeom>
            <a:avLst/>
            <a:gdLst>
              <a:gd name="connsiteX0" fmla="*/ 0 w 3937000"/>
              <a:gd name="connsiteY0" fmla="*/ 2637832 h 2642065"/>
              <a:gd name="connsiteX1" fmla="*/ 554567 w 3937000"/>
              <a:gd name="connsiteY1" fmla="*/ 465 h 2642065"/>
              <a:gd name="connsiteX2" fmla="*/ 1456267 w 3937000"/>
              <a:gd name="connsiteY2" fmla="*/ 2413465 h 2642065"/>
              <a:gd name="connsiteX3" fmla="*/ 2675467 w 3937000"/>
              <a:gd name="connsiteY3" fmla="*/ 1346665 h 2642065"/>
              <a:gd name="connsiteX4" fmla="*/ 3937000 w 3937000"/>
              <a:gd name="connsiteY4" fmla="*/ 2642065 h 2642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37000" h="2642065">
                <a:moveTo>
                  <a:pt x="0" y="2637832"/>
                </a:moveTo>
                <a:cubicBezTo>
                  <a:pt x="155928" y="1337845"/>
                  <a:pt x="311856" y="37859"/>
                  <a:pt x="554567" y="465"/>
                </a:cubicBezTo>
                <a:cubicBezTo>
                  <a:pt x="797278" y="-36930"/>
                  <a:pt x="1102784" y="2189098"/>
                  <a:pt x="1456267" y="2413465"/>
                </a:cubicBezTo>
                <a:cubicBezTo>
                  <a:pt x="1809750" y="2637832"/>
                  <a:pt x="2262012" y="1308565"/>
                  <a:pt x="2675467" y="1346665"/>
                </a:cubicBezTo>
                <a:cubicBezTo>
                  <a:pt x="3088923" y="1384765"/>
                  <a:pt x="3512961" y="2013415"/>
                  <a:pt x="3937000" y="2642065"/>
                </a:cubicBezTo>
              </a:path>
            </a:pathLst>
          </a:custGeom>
          <a:ln w="38100"/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/>
          <p:cNvCxnSpPr>
            <a:stCxn id="23" idx="0"/>
          </p:cNvCxnSpPr>
          <p:nvPr/>
        </p:nvCxnSpPr>
        <p:spPr>
          <a:xfrm flipV="1">
            <a:off x="3208994" y="341257"/>
            <a:ext cx="12573" cy="1369314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4167917" y="338702"/>
            <a:ext cx="2154" cy="1369314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4872609" y="347861"/>
            <a:ext cx="2154" cy="1369314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4013580" y="1710571"/>
                <a:ext cx="287835" cy="430887"/>
              </a:xfrm>
              <a:prstGeom prst="rect">
                <a:avLst/>
              </a:prstGeom>
              <a:noFill/>
              <a:ln w="38100">
                <a:solidFill>
                  <a:schemeClr val="accent2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sz="2800" dirty="0">
                  <a:latin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3580" y="1710571"/>
                <a:ext cx="287835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4720426" y="1710570"/>
                <a:ext cx="287835" cy="430887"/>
              </a:xfrm>
              <a:prstGeom prst="rect">
                <a:avLst/>
              </a:prstGeom>
              <a:noFill/>
              <a:ln w="38100">
                <a:solidFill>
                  <a:schemeClr val="bg2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sz="2800" dirty="0">
                  <a:latin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0426" y="1710570"/>
                <a:ext cx="287835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38100">
                <a:solidFill>
                  <a:schemeClr val="bg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3065076" y="1710571"/>
                <a:ext cx="287835" cy="430887"/>
              </a:xfrm>
              <a:prstGeom prst="rect">
                <a:avLst/>
              </a:prstGeom>
              <a:noFill/>
              <a:ln w="38100">
                <a:solidFill>
                  <a:schemeClr val="accent4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sz="2800" dirty="0">
                  <a:latin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5076" y="1710571"/>
                <a:ext cx="287835" cy="43088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38100">
                <a:solidFill>
                  <a:schemeClr val="accent4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5524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5552176" cy="747374"/>
          </a:xfrm>
        </p:spPr>
        <p:txBody>
          <a:bodyPr/>
          <a:lstStyle/>
          <a:p>
            <a:r>
              <a:rPr lang="en-US" dirty="0" err="1" smtClean="0"/>
              <a:t>Thresholding</a:t>
            </a:r>
            <a:r>
              <a:rPr lang="en-US" dirty="0" smtClean="0"/>
              <a:t> – try it out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8387" y="1615471"/>
            <a:ext cx="3599469" cy="3309022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388351" y="963156"/>
            <a:ext cx="3574049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Open </a:t>
            </a:r>
            <a:r>
              <a:rPr lang="en-US" sz="2000" dirty="0" err="1" smtClean="0">
                <a:solidFill>
                  <a:schemeClr val="tx2"/>
                </a:solidFill>
              </a:rPr>
              <a:t>DAPI.tif</a:t>
            </a:r>
            <a:r>
              <a:rPr lang="en-US" sz="2000" dirty="0" smtClean="0">
                <a:solidFill>
                  <a:schemeClr val="tx2"/>
                </a:solidFill>
              </a:rPr>
              <a:t> (can drag and drop)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5829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5552176" cy="747374"/>
          </a:xfrm>
        </p:spPr>
        <p:txBody>
          <a:bodyPr/>
          <a:lstStyle/>
          <a:p>
            <a:r>
              <a:rPr lang="en-US" dirty="0" err="1" smtClean="0"/>
              <a:t>Thresholding</a:t>
            </a:r>
            <a:r>
              <a:rPr lang="en-US" dirty="0" smtClean="0"/>
              <a:t> – try it out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8387" y="1615471"/>
            <a:ext cx="3599469" cy="330902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94549" y="1661496"/>
            <a:ext cx="4006392" cy="3262997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4661821" y="1141224"/>
            <a:ext cx="3574049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Threshold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88351" y="963156"/>
            <a:ext cx="3574049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Open </a:t>
            </a:r>
            <a:r>
              <a:rPr lang="en-US" sz="2000" dirty="0" err="1" smtClean="0">
                <a:solidFill>
                  <a:schemeClr val="tx2"/>
                </a:solidFill>
              </a:rPr>
              <a:t>DAPI.tif</a:t>
            </a:r>
            <a:r>
              <a:rPr lang="en-US" sz="2000" dirty="0" smtClean="0">
                <a:solidFill>
                  <a:schemeClr val="tx2"/>
                </a:solidFill>
              </a:rPr>
              <a:t> (can drag and drop)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8153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5552176" cy="747374"/>
          </a:xfrm>
        </p:spPr>
        <p:txBody>
          <a:bodyPr/>
          <a:lstStyle/>
          <a:p>
            <a:r>
              <a:rPr lang="en-US" dirty="0" smtClean="0"/>
              <a:t>Manual threshold - problems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6185" y="1625884"/>
            <a:ext cx="3442060" cy="290840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88351" y="1046136"/>
            <a:ext cx="3574049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 smtClean="0">
                <a:solidFill>
                  <a:schemeClr val="tx2"/>
                </a:solidFill>
              </a:rPr>
              <a:t>DAPI.tif</a:t>
            </a:r>
            <a:endParaRPr lang="en-US" sz="2000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7224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5552176" cy="747374"/>
          </a:xfrm>
        </p:spPr>
        <p:txBody>
          <a:bodyPr/>
          <a:lstStyle/>
          <a:p>
            <a:r>
              <a:rPr lang="en-US" dirty="0" smtClean="0"/>
              <a:t>Manual threshold - problems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6185" y="1625884"/>
            <a:ext cx="3442060" cy="290840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70030" y="1625884"/>
            <a:ext cx="3387850" cy="263031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88351" y="1046136"/>
            <a:ext cx="3574049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 smtClean="0">
                <a:solidFill>
                  <a:schemeClr val="tx2"/>
                </a:solidFill>
              </a:rPr>
              <a:t>DAPI.tif</a:t>
            </a:r>
            <a:endParaRPr lang="en-US" sz="2000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670030" y="1010331"/>
            <a:ext cx="3574049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DAPI_2.tif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2661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5552176" cy="747374"/>
          </a:xfrm>
        </p:spPr>
        <p:txBody>
          <a:bodyPr/>
          <a:lstStyle/>
          <a:p>
            <a:r>
              <a:rPr lang="en-US" dirty="0" smtClean="0"/>
              <a:t>Aims</a:t>
            </a:r>
          </a:p>
          <a:p>
            <a:pPr lvl="1"/>
            <a:endParaRPr lang="en-US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365021" y="834001"/>
            <a:ext cx="813889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Introduction to fundamental image analysis principles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Using </a:t>
            </a:r>
            <a:r>
              <a:rPr lang="en-US" dirty="0" err="1" smtClean="0">
                <a:solidFill>
                  <a:schemeClr val="tx2"/>
                </a:solidFill>
              </a:rPr>
              <a:t>ImageJ</a:t>
            </a:r>
            <a:r>
              <a:rPr lang="en-US" dirty="0" smtClean="0">
                <a:solidFill>
                  <a:schemeClr val="tx2"/>
                </a:solidFill>
              </a:rPr>
              <a:t>/FIJI (but everything is general)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u="sng" dirty="0" smtClean="0">
                <a:solidFill>
                  <a:schemeClr val="tx2"/>
                </a:solidFill>
              </a:rPr>
              <a:t>Convert biological question into computational problem</a:t>
            </a: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26921" y="3183661"/>
            <a:ext cx="658187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tx2"/>
                </a:solidFill>
              </a:rPr>
              <a:t>Some parts may be obvious, bear with me.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tx2"/>
                </a:solidFill>
              </a:rPr>
              <a:t>The focus is on understanding image analysis, not pressing buttons.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tx2"/>
                </a:solidFill>
              </a:rPr>
              <a:t>Like anything, requires practice.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 smtClean="0">
              <a:solidFill>
                <a:schemeClr val="tx2"/>
              </a:solidFill>
            </a:endParaRPr>
          </a:p>
        </p:txBody>
      </p:sp>
      <p:sp>
        <p:nvSpPr>
          <p:cNvPr id="14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31632" y="2817773"/>
            <a:ext cx="2359167" cy="537044"/>
          </a:xfrm>
        </p:spPr>
        <p:txBody>
          <a:bodyPr/>
          <a:lstStyle/>
          <a:p>
            <a:r>
              <a:rPr lang="en-US" sz="1800" dirty="0" smtClean="0"/>
              <a:t>Disclaimer: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132277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Automatic </a:t>
            </a:r>
            <a:r>
              <a:rPr lang="en-US" dirty="0" err="1" smtClean="0"/>
              <a:t>thresholding</a:t>
            </a:r>
            <a:r>
              <a:rPr lang="en-US" dirty="0" smtClean="0"/>
              <a:t> – Equal masses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grpSp>
        <p:nvGrpSpPr>
          <p:cNvPr id="14" name="Group 13"/>
          <p:cNvGrpSpPr/>
          <p:nvPr/>
        </p:nvGrpSpPr>
        <p:grpSpPr>
          <a:xfrm>
            <a:off x="554566" y="2135771"/>
            <a:ext cx="3474731" cy="1187873"/>
            <a:chOff x="853440" y="1356360"/>
            <a:chExt cx="2184400" cy="746760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6" name="Freeform 15"/>
          <p:cNvSpPr/>
          <p:nvPr/>
        </p:nvSpPr>
        <p:spPr>
          <a:xfrm>
            <a:off x="573194" y="2429257"/>
            <a:ext cx="3217333" cy="903035"/>
          </a:xfrm>
          <a:custGeom>
            <a:avLst/>
            <a:gdLst>
              <a:gd name="connsiteX0" fmla="*/ 0 w 3217333"/>
              <a:gd name="connsiteY0" fmla="*/ 894388 h 903035"/>
              <a:gd name="connsiteX1" fmla="*/ 139700 w 3217333"/>
              <a:gd name="connsiteY1" fmla="*/ 890155 h 903035"/>
              <a:gd name="connsiteX2" fmla="*/ 249766 w 3217333"/>
              <a:gd name="connsiteY2" fmla="*/ 771622 h 903035"/>
              <a:gd name="connsiteX3" fmla="*/ 427566 w 3217333"/>
              <a:gd name="connsiteY3" fmla="*/ 521855 h 903035"/>
              <a:gd name="connsiteX4" fmla="*/ 558800 w 3217333"/>
              <a:gd name="connsiteY4" fmla="*/ 162022 h 903035"/>
              <a:gd name="connsiteX5" fmla="*/ 842433 w 3217333"/>
              <a:gd name="connsiteY5" fmla="*/ 149322 h 903035"/>
              <a:gd name="connsiteX6" fmla="*/ 1011766 w 3217333"/>
              <a:gd name="connsiteY6" fmla="*/ 521855 h 903035"/>
              <a:gd name="connsiteX7" fmla="*/ 1130300 w 3217333"/>
              <a:gd name="connsiteY7" fmla="*/ 674255 h 903035"/>
              <a:gd name="connsiteX8" fmla="*/ 1253066 w 3217333"/>
              <a:gd name="connsiteY8" fmla="*/ 822422 h 903035"/>
              <a:gd name="connsiteX9" fmla="*/ 1439333 w 3217333"/>
              <a:gd name="connsiteY9" fmla="*/ 864755 h 903035"/>
              <a:gd name="connsiteX10" fmla="*/ 1515533 w 3217333"/>
              <a:gd name="connsiteY10" fmla="*/ 873222 h 903035"/>
              <a:gd name="connsiteX11" fmla="*/ 1638300 w 3217333"/>
              <a:gd name="connsiteY11" fmla="*/ 877455 h 903035"/>
              <a:gd name="connsiteX12" fmla="*/ 1752600 w 3217333"/>
              <a:gd name="connsiteY12" fmla="*/ 835122 h 903035"/>
              <a:gd name="connsiteX13" fmla="*/ 1828800 w 3217333"/>
              <a:gd name="connsiteY13" fmla="*/ 780088 h 903035"/>
              <a:gd name="connsiteX14" fmla="*/ 1917700 w 3217333"/>
              <a:gd name="connsiteY14" fmla="*/ 674255 h 903035"/>
              <a:gd name="connsiteX15" fmla="*/ 1968500 w 3217333"/>
              <a:gd name="connsiteY15" fmla="*/ 564188 h 903035"/>
              <a:gd name="connsiteX16" fmla="*/ 2048933 w 3217333"/>
              <a:gd name="connsiteY16" fmla="*/ 432955 h 903035"/>
              <a:gd name="connsiteX17" fmla="*/ 2154766 w 3217333"/>
              <a:gd name="connsiteY17" fmla="*/ 242455 h 903035"/>
              <a:gd name="connsiteX18" fmla="*/ 2264833 w 3217333"/>
              <a:gd name="connsiteY18" fmla="*/ 60422 h 903035"/>
              <a:gd name="connsiteX19" fmla="*/ 2527300 w 3217333"/>
              <a:gd name="connsiteY19" fmla="*/ 5388 h 903035"/>
              <a:gd name="connsiteX20" fmla="*/ 2679700 w 3217333"/>
              <a:gd name="connsiteY20" fmla="*/ 174722 h 903035"/>
              <a:gd name="connsiteX21" fmla="*/ 2836333 w 3217333"/>
              <a:gd name="connsiteY21" fmla="*/ 504922 h 903035"/>
              <a:gd name="connsiteX22" fmla="*/ 2959100 w 3217333"/>
              <a:gd name="connsiteY22" fmla="*/ 729288 h 903035"/>
              <a:gd name="connsiteX23" fmla="*/ 3069166 w 3217333"/>
              <a:gd name="connsiteY23" fmla="*/ 809722 h 903035"/>
              <a:gd name="connsiteX24" fmla="*/ 3217333 w 3217333"/>
              <a:gd name="connsiteY24" fmla="*/ 856288 h 903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217333" h="903035">
                <a:moveTo>
                  <a:pt x="0" y="894388"/>
                </a:moveTo>
                <a:cubicBezTo>
                  <a:pt x="49036" y="902502"/>
                  <a:pt x="98073" y="910616"/>
                  <a:pt x="139700" y="890155"/>
                </a:cubicBezTo>
                <a:cubicBezTo>
                  <a:pt x="181327" y="869694"/>
                  <a:pt x="201788" y="833005"/>
                  <a:pt x="249766" y="771622"/>
                </a:cubicBezTo>
                <a:cubicBezTo>
                  <a:pt x="297744" y="710239"/>
                  <a:pt x="376060" y="623455"/>
                  <a:pt x="427566" y="521855"/>
                </a:cubicBezTo>
                <a:cubicBezTo>
                  <a:pt x="479072" y="420255"/>
                  <a:pt x="489656" y="224111"/>
                  <a:pt x="558800" y="162022"/>
                </a:cubicBezTo>
                <a:cubicBezTo>
                  <a:pt x="627945" y="99933"/>
                  <a:pt x="766939" y="89350"/>
                  <a:pt x="842433" y="149322"/>
                </a:cubicBezTo>
                <a:cubicBezTo>
                  <a:pt x="917927" y="209294"/>
                  <a:pt x="963788" y="434366"/>
                  <a:pt x="1011766" y="521855"/>
                </a:cubicBezTo>
                <a:cubicBezTo>
                  <a:pt x="1059744" y="609344"/>
                  <a:pt x="1090083" y="624161"/>
                  <a:pt x="1130300" y="674255"/>
                </a:cubicBezTo>
                <a:cubicBezTo>
                  <a:pt x="1170517" y="724349"/>
                  <a:pt x="1201561" y="790672"/>
                  <a:pt x="1253066" y="822422"/>
                </a:cubicBezTo>
                <a:cubicBezTo>
                  <a:pt x="1304572" y="854172"/>
                  <a:pt x="1395588" y="856288"/>
                  <a:pt x="1439333" y="864755"/>
                </a:cubicBezTo>
                <a:cubicBezTo>
                  <a:pt x="1483078" y="873222"/>
                  <a:pt x="1482372" y="871105"/>
                  <a:pt x="1515533" y="873222"/>
                </a:cubicBezTo>
                <a:cubicBezTo>
                  <a:pt x="1548694" y="875339"/>
                  <a:pt x="1598789" y="883805"/>
                  <a:pt x="1638300" y="877455"/>
                </a:cubicBezTo>
                <a:cubicBezTo>
                  <a:pt x="1677811" y="871105"/>
                  <a:pt x="1720850" y="851350"/>
                  <a:pt x="1752600" y="835122"/>
                </a:cubicBezTo>
                <a:cubicBezTo>
                  <a:pt x="1784350" y="818894"/>
                  <a:pt x="1801283" y="806899"/>
                  <a:pt x="1828800" y="780088"/>
                </a:cubicBezTo>
                <a:cubicBezTo>
                  <a:pt x="1856317" y="753277"/>
                  <a:pt x="1894417" y="710238"/>
                  <a:pt x="1917700" y="674255"/>
                </a:cubicBezTo>
                <a:cubicBezTo>
                  <a:pt x="1940983" y="638272"/>
                  <a:pt x="1946628" y="604405"/>
                  <a:pt x="1968500" y="564188"/>
                </a:cubicBezTo>
                <a:cubicBezTo>
                  <a:pt x="1990372" y="523971"/>
                  <a:pt x="2017889" y="486577"/>
                  <a:pt x="2048933" y="432955"/>
                </a:cubicBezTo>
                <a:cubicBezTo>
                  <a:pt x="2079977" y="379333"/>
                  <a:pt x="2118783" y="304544"/>
                  <a:pt x="2154766" y="242455"/>
                </a:cubicBezTo>
                <a:cubicBezTo>
                  <a:pt x="2190749" y="180366"/>
                  <a:pt x="2202744" y="99933"/>
                  <a:pt x="2264833" y="60422"/>
                </a:cubicBezTo>
                <a:cubicBezTo>
                  <a:pt x="2326922" y="20911"/>
                  <a:pt x="2458156" y="-13662"/>
                  <a:pt x="2527300" y="5388"/>
                </a:cubicBezTo>
                <a:cubicBezTo>
                  <a:pt x="2596444" y="24438"/>
                  <a:pt x="2628195" y="91466"/>
                  <a:pt x="2679700" y="174722"/>
                </a:cubicBezTo>
                <a:cubicBezTo>
                  <a:pt x="2731206" y="257978"/>
                  <a:pt x="2789766" y="412494"/>
                  <a:pt x="2836333" y="504922"/>
                </a:cubicBezTo>
                <a:cubicBezTo>
                  <a:pt x="2882900" y="597350"/>
                  <a:pt x="2920295" y="678488"/>
                  <a:pt x="2959100" y="729288"/>
                </a:cubicBezTo>
                <a:cubicBezTo>
                  <a:pt x="2997905" y="780088"/>
                  <a:pt x="3026127" y="788555"/>
                  <a:pt x="3069166" y="809722"/>
                </a:cubicBezTo>
                <a:cubicBezTo>
                  <a:pt x="3112205" y="830889"/>
                  <a:pt x="3093861" y="844294"/>
                  <a:pt x="3217333" y="856288"/>
                </a:cubicBezTo>
              </a:path>
            </a:pathLst>
          </a:cu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6"/>
          <p:cNvSpPr/>
          <p:nvPr/>
        </p:nvSpPr>
        <p:spPr>
          <a:xfrm>
            <a:off x="577427" y="2226809"/>
            <a:ext cx="3424767" cy="1092603"/>
          </a:xfrm>
          <a:custGeom>
            <a:avLst/>
            <a:gdLst>
              <a:gd name="connsiteX0" fmla="*/ 0 w 3424767"/>
              <a:gd name="connsiteY0" fmla="*/ 1092603 h 1092603"/>
              <a:gd name="connsiteX1" fmla="*/ 613833 w 3424767"/>
              <a:gd name="connsiteY1" fmla="*/ 906336 h 1092603"/>
              <a:gd name="connsiteX2" fmla="*/ 1079500 w 3424767"/>
              <a:gd name="connsiteY2" fmla="*/ 8870 h 1092603"/>
              <a:gd name="connsiteX3" fmla="*/ 1629833 w 3424767"/>
              <a:gd name="connsiteY3" fmla="*/ 961370 h 1092603"/>
              <a:gd name="connsiteX4" fmla="*/ 2345267 w 3424767"/>
              <a:gd name="connsiteY4" fmla="*/ 957136 h 1092603"/>
              <a:gd name="connsiteX5" fmla="*/ 2798233 w 3424767"/>
              <a:gd name="connsiteY5" fmla="*/ 403 h 1092603"/>
              <a:gd name="connsiteX6" fmla="*/ 3424767 w 3424767"/>
              <a:gd name="connsiteY6" fmla="*/ 1084136 h 1092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24767" h="1092603">
                <a:moveTo>
                  <a:pt x="0" y="1092603"/>
                </a:moveTo>
                <a:cubicBezTo>
                  <a:pt x="216958" y="1089780"/>
                  <a:pt x="433916" y="1086958"/>
                  <a:pt x="613833" y="906336"/>
                </a:cubicBezTo>
                <a:cubicBezTo>
                  <a:pt x="793750" y="725714"/>
                  <a:pt x="910167" y="-302"/>
                  <a:pt x="1079500" y="8870"/>
                </a:cubicBezTo>
                <a:cubicBezTo>
                  <a:pt x="1248833" y="18042"/>
                  <a:pt x="1418872" y="803326"/>
                  <a:pt x="1629833" y="961370"/>
                </a:cubicBezTo>
                <a:cubicBezTo>
                  <a:pt x="1840794" y="1119414"/>
                  <a:pt x="2150534" y="1117297"/>
                  <a:pt x="2345267" y="957136"/>
                </a:cubicBezTo>
                <a:cubicBezTo>
                  <a:pt x="2540000" y="796975"/>
                  <a:pt x="2618316" y="-20764"/>
                  <a:pt x="2798233" y="403"/>
                </a:cubicBezTo>
                <a:cubicBezTo>
                  <a:pt x="2978150" y="21570"/>
                  <a:pt x="3201458" y="552853"/>
                  <a:pt x="3424767" y="1084136"/>
                </a:cubicBezTo>
              </a:path>
            </a:pathLst>
          </a:cu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/>
          <p:cNvCxnSpPr/>
          <p:nvPr/>
        </p:nvCxnSpPr>
        <p:spPr>
          <a:xfrm>
            <a:off x="2499360" y="2063050"/>
            <a:ext cx="0" cy="149627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06598" y="1343757"/>
            <a:ext cx="3574049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Ideal case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2345023" y="3545076"/>
                <a:ext cx="30867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5023" y="3545076"/>
                <a:ext cx="308674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54730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Automatic </a:t>
            </a:r>
            <a:r>
              <a:rPr lang="en-US" dirty="0" err="1" smtClean="0"/>
              <a:t>thresholding</a:t>
            </a:r>
            <a:r>
              <a:rPr lang="en-US" dirty="0" smtClean="0"/>
              <a:t> – Equal masses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grpSp>
        <p:nvGrpSpPr>
          <p:cNvPr id="14" name="Group 13"/>
          <p:cNvGrpSpPr/>
          <p:nvPr/>
        </p:nvGrpSpPr>
        <p:grpSpPr>
          <a:xfrm>
            <a:off x="554566" y="2135771"/>
            <a:ext cx="3474731" cy="1187873"/>
            <a:chOff x="853440" y="1356360"/>
            <a:chExt cx="2184400" cy="746760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6" name="Freeform 15"/>
          <p:cNvSpPr/>
          <p:nvPr/>
        </p:nvSpPr>
        <p:spPr>
          <a:xfrm>
            <a:off x="573194" y="2429257"/>
            <a:ext cx="3217333" cy="903035"/>
          </a:xfrm>
          <a:custGeom>
            <a:avLst/>
            <a:gdLst>
              <a:gd name="connsiteX0" fmla="*/ 0 w 3217333"/>
              <a:gd name="connsiteY0" fmla="*/ 894388 h 903035"/>
              <a:gd name="connsiteX1" fmla="*/ 139700 w 3217333"/>
              <a:gd name="connsiteY1" fmla="*/ 890155 h 903035"/>
              <a:gd name="connsiteX2" fmla="*/ 249766 w 3217333"/>
              <a:gd name="connsiteY2" fmla="*/ 771622 h 903035"/>
              <a:gd name="connsiteX3" fmla="*/ 427566 w 3217333"/>
              <a:gd name="connsiteY3" fmla="*/ 521855 h 903035"/>
              <a:gd name="connsiteX4" fmla="*/ 558800 w 3217333"/>
              <a:gd name="connsiteY4" fmla="*/ 162022 h 903035"/>
              <a:gd name="connsiteX5" fmla="*/ 842433 w 3217333"/>
              <a:gd name="connsiteY5" fmla="*/ 149322 h 903035"/>
              <a:gd name="connsiteX6" fmla="*/ 1011766 w 3217333"/>
              <a:gd name="connsiteY6" fmla="*/ 521855 h 903035"/>
              <a:gd name="connsiteX7" fmla="*/ 1130300 w 3217333"/>
              <a:gd name="connsiteY7" fmla="*/ 674255 h 903035"/>
              <a:gd name="connsiteX8" fmla="*/ 1253066 w 3217333"/>
              <a:gd name="connsiteY8" fmla="*/ 822422 h 903035"/>
              <a:gd name="connsiteX9" fmla="*/ 1439333 w 3217333"/>
              <a:gd name="connsiteY9" fmla="*/ 864755 h 903035"/>
              <a:gd name="connsiteX10" fmla="*/ 1515533 w 3217333"/>
              <a:gd name="connsiteY10" fmla="*/ 873222 h 903035"/>
              <a:gd name="connsiteX11" fmla="*/ 1638300 w 3217333"/>
              <a:gd name="connsiteY11" fmla="*/ 877455 h 903035"/>
              <a:gd name="connsiteX12" fmla="*/ 1752600 w 3217333"/>
              <a:gd name="connsiteY12" fmla="*/ 835122 h 903035"/>
              <a:gd name="connsiteX13" fmla="*/ 1828800 w 3217333"/>
              <a:gd name="connsiteY13" fmla="*/ 780088 h 903035"/>
              <a:gd name="connsiteX14" fmla="*/ 1917700 w 3217333"/>
              <a:gd name="connsiteY14" fmla="*/ 674255 h 903035"/>
              <a:gd name="connsiteX15" fmla="*/ 1968500 w 3217333"/>
              <a:gd name="connsiteY15" fmla="*/ 564188 h 903035"/>
              <a:gd name="connsiteX16" fmla="*/ 2048933 w 3217333"/>
              <a:gd name="connsiteY16" fmla="*/ 432955 h 903035"/>
              <a:gd name="connsiteX17" fmla="*/ 2154766 w 3217333"/>
              <a:gd name="connsiteY17" fmla="*/ 242455 h 903035"/>
              <a:gd name="connsiteX18" fmla="*/ 2264833 w 3217333"/>
              <a:gd name="connsiteY18" fmla="*/ 60422 h 903035"/>
              <a:gd name="connsiteX19" fmla="*/ 2527300 w 3217333"/>
              <a:gd name="connsiteY19" fmla="*/ 5388 h 903035"/>
              <a:gd name="connsiteX20" fmla="*/ 2679700 w 3217333"/>
              <a:gd name="connsiteY20" fmla="*/ 174722 h 903035"/>
              <a:gd name="connsiteX21" fmla="*/ 2836333 w 3217333"/>
              <a:gd name="connsiteY21" fmla="*/ 504922 h 903035"/>
              <a:gd name="connsiteX22" fmla="*/ 2959100 w 3217333"/>
              <a:gd name="connsiteY22" fmla="*/ 729288 h 903035"/>
              <a:gd name="connsiteX23" fmla="*/ 3069166 w 3217333"/>
              <a:gd name="connsiteY23" fmla="*/ 809722 h 903035"/>
              <a:gd name="connsiteX24" fmla="*/ 3217333 w 3217333"/>
              <a:gd name="connsiteY24" fmla="*/ 856288 h 903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217333" h="903035">
                <a:moveTo>
                  <a:pt x="0" y="894388"/>
                </a:moveTo>
                <a:cubicBezTo>
                  <a:pt x="49036" y="902502"/>
                  <a:pt x="98073" y="910616"/>
                  <a:pt x="139700" y="890155"/>
                </a:cubicBezTo>
                <a:cubicBezTo>
                  <a:pt x="181327" y="869694"/>
                  <a:pt x="201788" y="833005"/>
                  <a:pt x="249766" y="771622"/>
                </a:cubicBezTo>
                <a:cubicBezTo>
                  <a:pt x="297744" y="710239"/>
                  <a:pt x="376060" y="623455"/>
                  <a:pt x="427566" y="521855"/>
                </a:cubicBezTo>
                <a:cubicBezTo>
                  <a:pt x="479072" y="420255"/>
                  <a:pt x="489656" y="224111"/>
                  <a:pt x="558800" y="162022"/>
                </a:cubicBezTo>
                <a:cubicBezTo>
                  <a:pt x="627945" y="99933"/>
                  <a:pt x="766939" y="89350"/>
                  <a:pt x="842433" y="149322"/>
                </a:cubicBezTo>
                <a:cubicBezTo>
                  <a:pt x="917927" y="209294"/>
                  <a:pt x="963788" y="434366"/>
                  <a:pt x="1011766" y="521855"/>
                </a:cubicBezTo>
                <a:cubicBezTo>
                  <a:pt x="1059744" y="609344"/>
                  <a:pt x="1090083" y="624161"/>
                  <a:pt x="1130300" y="674255"/>
                </a:cubicBezTo>
                <a:cubicBezTo>
                  <a:pt x="1170517" y="724349"/>
                  <a:pt x="1201561" y="790672"/>
                  <a:pt x="1253066" y="822422"/>
                </a:cubicBezTo>
                <a:cubicBezTo>
                  <a:pt x="1304572" y="854172"/>
                  <a:pt x="1395588" y="856288"/>
                  <a:pt x="1439333" y="864755"/>
                </a:cubicBezTo>
                <a:cubicBezTo>
                  <a:pt x="1483078" y="873222"/>
                  <a:pt x="1482372" y="871105"/>
                  <a:pt x="1515533" y="873222"/>
                </a:cubicBezTo>
                <a:cubicBezTo>
                  <a:pt x="1548694" y="875339"/>
                  <a:pt x="1598789" y="883805"/>
                  <a:pt x="1638300" y="877455"/>
                </a:cubicBezTo>
                <a:cubicBezTo>
                  <a:pt x="1677811" y="871105"/>
                  <a:pt x="1720850" y="851350"/>
                  <a:pt x="1752600" y="835122"/>
                </a:cubicBezTo>
                <a:cubicBezTo>
                  <a:pt x="1784350" y="818894"/>
                  <a:pt x="1801283" y="806899"/>
                  <a:pt x="1828800" y="780088"/>
                </a:cubicBezTo>
                <a:cubicBezTo>
                  <a:pt x="1856317" y="753277"/>
                  <a:pt x="1894417" y="710238"/>
                  <a:pt x="1917700" y="674255"/>
                </a:cubicBezTo>
                <a:cubicBezTo>
                  <a:pt x="1940983" y="638272"/>
                  <a:pt x="1946628" y="604405"/>
                  <a:pt x="1968500" y="564188"/>
                </a:cubicBezTo>
                <a:cubicBezTo>
                  <a:pt x="1990372" y="523971"/>
                  <a:pt x="2017889" y="486577"/>
                  <a:pt x="2048933" y="432955"/>
                </a:cubicBezTo>
                <a:cubicBezTo>
                  <a:pt x="2079977" y="379333"/>
                  <a:pt x="2118783" y="304544"/>
                  <a:pt x="2154766" y="242455"/>
                </a:cubicBezTo>
                <a:cubicBezTo>
                  <a:pt x="2190749" y="180366"/>
                  <a:pt x="2202744" y="99933"/>
                  <a:pt x="2264833" y="60422"/>
                </a:cubicBezTo>
                <a:cubicBezTo>
                  <a:pt x="2326922" y="20911"/>
                  <a:pt x="2458156" y="-13662"/>
                  <a:pt x="2527300" y="5388"/>
                </a:cubicBezTo>
                <a:cubicBezTo>
                  <a:pt x="2596444" y="24438"/>
                  <a:pt x="2628195" y="91466"/>
                  <a:pt x="2679700" y="174722"/>
                </a:cubicBezTo>
                <a:cubicBezTo>
                  <a:pt x="2731206" y="257978"/>
                  <a:pt x="2789766" y="412494"/>
                  <a:pt x="2836333" y="504922"/>
                </a:cubicBezTo>
                <a:cubicBezTo>
                  <a:pt x="2882900" y="597350"/>
                  <a:pt x="2920295" y="678488"/>
                  <a:pt x="2959100" y="729288"/>
                </a:cubicBezTo>
                <a:cubicBezTo>
                  <a:pt x="2997905" y="780088"/>
                  <a:pt x="3026127" y="788555"/>
                  <a:pt x="3069166" y="809722"/>
                </a:cubicBezTo>
                <a:cubicBezTo>
                  <a:pt x="3112205" y="830889"/>
                  <a:pt x="3093861" y="844294"/>
                  <a:pt x="3217333" y="856288"/>
                </a:cubicBezTo>
              </a:path>
            </a:pathLst>
          </a:cu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6"/>
          <p:cNvSpPr/>
          <p:nvPr/>
        </p:nvSpPr>
        <p:spPr>
          <a:xfrm>
            <a:off x="577427" y="2226809"/>
            <a:ext cx="3424767" cy="1092603"/>
          </a:xfrm>
          <a:custGeom>
            <a:avLst/>
            <a:gdLst>
              <a:gd name="connsiteX0" fmla="*/ 0 w 3424767"/>
              <a:gd name="connsiteY0" fmla="*/ 1092603 h 1092603"/>
              <a:gd name="connsiteX1" fmla="*/ 613833 w 3424767"/>
              <a:gd name="connsiteY1" fmla="*/ 906336 h 1092603"/>
              <a:gd name="connsiteX2" fmla="*/ 1079500 w 3424767"/>
              <a:gd name="connsiteY2" fmla="*/ 8870 h 1092603"/>
              <a:gd name="connsiteX3" fmla="*/ 1629833 w 3424767"/>
              <a:gd name="connsiteY3" fmla="*/ 961370 h 1092603"/>
              <a:gd name="connsiteX4" fmla="*/ 2345267 w 3424767"/>
              <a:gd name="connsiteY4" fmla="*/ 957136 h 1092603"/>
              <a:gd name="connsiteX5" fmla="*/ 2798233 w 3424767"/>
              <a:gd name="connsiteY5" fmla="*/ 403 h 1092603"/>
              <a:gd name="connsiteX6" fmla="*/ 3424767 w 3424767"/>
              <a:gd name="connsiteY6" fmla="*/ 1084136 h 1092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24767" h="1092603">
                <a:moveTo>
                  <a:pt x="0" y="1092603"/>
                </a:moveTo>
                <a:cubicBezTo>
                  <a:pt x="216958" y="1089780"/>
                  <a:pt x="433916" y="1086958"/>
                  <a:pt x="613833" y="906336"/>
                </a:cubicBezTo>
                <a:cubicBezTo>
                  <a:pt x="793750" y="725714"/>
                  <a:pt x="910167" y="-302"/>
                  <a:pt x="1079500" y="8870"/>
                </a:cubicBezTo>
                <a:cubicBezTo>
                  <a:pt x="1248833" y="18042"/>
                  <a:pt x="1418872" y="803326"/>
                  <a:pt x="1629833" y="961370"/>
                </a:cubicBezTo>
                <a:cubicBezTo>
                  <a:pt x="1840794" y="1119414"/>
                  <a:pt x="2150534" y="1117297"/>
                  <a:pt x="2345267" y="957136"/>
                </a:cubicBezTo>
                <a:cubicBezTo>
                  <a:pt x="2540000" y="796975"/>
                  <a:pt x="2618316" y="-20764"/>
                  <a:pt x="2798233" y="403"/>
                </a:cubicBezTo>
                <a:cubicBezTo>
                  <a:pt x="2978150" y="21570"/>
                  <a:pt x="3201458" y="552853"/>
                  <a:pt x="3424767" y="1084136"/>
                </a:cubicBezTo>
              </a:path>
            </a:pathLst>
          </a:cu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/>
          <p:cNvCxnSpPr/>
          <p:nvPr/>
        </p:nvCxnSpPr>
        <p:spPr>
          <a:xfrm>
            <a:off x="2499360" y="2063050"/>
            <a:ext cx="0" cy="149627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3" name="Group 22"/>
          <p:cNvGrpSpPr/>
          <p:nvPr/>
        </p:nvGrpSpPr>
        <p:grpSpPr>
          <a:xfrm>
            <a:off x="5308117" y="2135771"/>
            <a:ext cx="3474731" cy="1187873"/>
            <a:chOff x="853440" y="1356360"/>
            <a:chExt cx="2184400" cy="746760"/>
          </a:xfrm>
        </p:grpSpPr>
        <p:cxnSp>
          <p:nvCxnSpPr>
            <p:cNvPr id="24" name="Straight Connector 23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6" name="Freeform 25"/>
          <p:cNvSpPr/>
          <p:nvPr/>
        </p:nvSpPr>
        <p:spPr>
          <a:xfrm>
            <a:off x="5326745" y="2429257"/>
            <a:ext cx="3217333" cy="903035"/>
          </a:xfrm>
          <a:custGeom>
            <a:avLst/>
            <a:gdLst>
              <a:gd name="connsiteX0" fmla="*/ 0 w 3217333"/>
              <a:gd name="connsiteY0" fmla="*/ 894388 h 903035"/>
              <a:gd name="connsiteX1" fmla="*/ 139700 w 3217333"/>
              <a:gd name="connsiteY1" fmla="*/ 890155 h 903035"/>
              <a:gd name="connsiteX2" fmla="*/ 249766 w 3217333"/>
              <a:gd name="connsiteY2" fmla="*/ 771622 h 903035"/>
              <a:gd name="connsiteX3" fmla="*/ 427566 w 3217333"/>
              <a:gd name="connsiteY3" fmla="*/ 521855 h 903035"/>
              <a:gd name="connsiteX4" fmla="*/ 558800 w 3217333"/>
              <a:gd name="connsiteY4" fmla="*/ 162022 h 903035"/>
              <a:gd name="connsiteX5" fmla="*/ 842433 w 3217333"/>
              <a:gd name="connsiteY5" fmla="*/ 149322 h 903035"/>
              <a:gd name="connsiteX6" fmla="*/ 1011766 w 3217333"/>
              <a:gd name="connsiteY6" fmla="*/ 521855 h 903035"/>
              <a:gd name="connsiteX7" fmla="*/ 1130300 w 3217333"/>
              <a:gd name="connsiteY7" fmla="*/ 674255 h 903035"/>
              <a:gd name="connsiteX8" fmla="*/ 1253066 w 3217333"/>
              <a:gd name="connsiteY8" fmla="*/ 822422 h 903035"/>
              <a:gd name="connsiteX9" fmla="*/ 1439333 w 3217333"/>
              <a:gd name="connsiteY9" fmla="*/ 864755 h 903035"/>
              <a:gd name="connsiteX10" fmla="*/ 1515533 w 3217333"/>
              <a:gd name="connsiteY10" fmla="*/ 873222 h 903035"/>
              <a:gd name="connsiteX11" fmla="*/ 1638300 w 3217333"/>
              <a:gd name="connsiteY11" fmla="*/ 877455 h 903035"/>
              <a:gd name="connsiteX12" fmla="*/ 1752600 w 3217333"/>
              <a:gd name="connsiteY12" fmla="*/ 835122 h 903035"/>
              <a:gd name="connsiteX13" fmla="*/ 1828800 w 3217333"/>
              <a:gd name="connsiteY13" fmla="*/ 780088 h 903035"/>
              <a:gd name="connsiteX14" fmla="*/ 1917700 w 3217333"/>
              <a:gd name="connsiteY14" fmla="*/ 674255 h 903035"/>
              <a:gd name="connsiteX15" fmla="*/ 1968500 w 3217333"/>
              <a:gd name="connsiteY15" fmla="*/ 564188 h 903035"/>
              <a:gd name="connsiteX16" fmla="*/ 2048933 w 3217333"/>
              <a:gd name="connsiteY16" fmla="*/ 432955 h 903035"/>
              <a:gd name="connsiteX17" fmla="*/ 2154766 w 3217333"/>
              <a:gd name="connsiteY17" fmla="*/ 242455 h 903035"/>
              <a:gd name="connsiteX18" fmla="*/ 2264833 w 3217333"/>
              <a:gd name="connsiteY18" fmla="*/ 60422 h 903035"/>
              <a:gd name="connsiteX19" fmla="*/ 2527300 w 3217333"/>
              <a:gd name="connsiteY19" fmla="*/ 5388 h 903035"/>
              <a:gd name="connsiteX20" fmla="*/ 2679700 w 3217333"/>
              <a:gd name="connsiteY20" fmla="*/ 174722 h 903035"/>
              <a:gd name="connsiteX21" fmla="*/ 2836333 w 3217333"/>
              <a:gd name="connsiteY21" fmla="*/ 504922 h 903035"/>
              <a:gd name="connsiteX22" fmla="*/ 2959100 w 3217333"/>
              <a:gd name="connsiteY22" fmla="*/ 729288 h 903035"/>
              <a:gd name="connsiteX23" fmla="*/ 3069166 w 3217333"/>
              <a:gd name="connsiteY23" fmla="*/ 809722 h 903035"/>
              <a:gd name="connsiteX24" fmla="*/ 3217333 w 3217333"/>
              <a:gd name="connsiteY24" fmla="*/ 856288 h 903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217333" h="903035">
                <a:moveTo>
                  <a:pt x="0" y="894388"/>
                </a:moveTo>
                <a:cubicBezTo>
                  <a:pt x="49036" y="902502"/>
                  <a:pt x="98073" y="910616"/>
                  <a:pt x="139700" y="890155"/>
                </a:cubicBezTo>
                <a:cubicBezTo>
                  <a:pt x="181327" y="869694"/>
                  <a:pt x="201788" y="833005"/>
                  <a:pt x="249766" y="771622"/>
                </a:cubicBezTo>
                <a:cubicBezTo>
                  <a:pt x="297744" y="710239"/>
                  <a:pt x="376060" y="623455"/>
                  <a:pt x="427566" y="521855"/>
                </a:cubicBezTo>
                <a:cubicBezTo>
                  <a:pt x="479072" y="420255"/>
                  <a:pt x="489656" y="224111"/>
                  <a:pt x="558800" y="162022"/>
                </a:cubicBezTo>
                <a:cubicBezTo>
                  <a:pt x="627945" y="99933"/>
                  <a:pt x="766939" y="89350"/>
                  <a:pt x="842433" y="149322"/>
                </a:cubicBezTo>
                <a:cubicBezTo>
                  <a:pt x="917927" y="209294"/>
                  <a:pt x="963788" y="434366"/>
                  <a:pt x="1011766" y="521855"/>
                </a:cubicBezTo>
                <a:cubicBezTo>
                  <a:pt x="1059744" y="609344"/>
                  <a:pt x="1090083" y="624161"/>
                  <a:pt x="1130300" y="674255"/>
                </a:cubicBezTo>
                <a:cubicBezTo>
                  <a:pt x="1170517" y="724349"/>
                  <a:pt x="1201561" y="790672"/>
                  <a:pt x="1253066" y="822422"/>
                </a:cubicBezTo>
                <a:cubicBezTo>
                  <a:pt x="1304572" y="854172"/>
                  <a:pt x="1395588" y="856288"/>
                  <a:pt x="1439333" y="864755"/>
                </a:cubicBezTo>
                <a:cubicBezTo>
                  <a:pt x="1483078" y="873222"/>
                  <a:pt x="1482372" y="871105"/>
                  <a:pt x="1515533" y="873222"/>
                </a:cubicBezTo>
                <a:cubicBezTo>
                  <a:pt x="1548694" y="875339"/>
                  <a:pt x="1598789" y="883805"/>
                  <a:pt x="1638300" y="877455"/>
                </a:cubicBezTo>
                <a:cubicBezTo>
                  <a:pt x="1677811" y="871105"/>
                  <a:pt x="1720850" y="851350"/>
                  <a:pt x="1752600" y="835122"/>
                </a:cubicBezTo>
                <a:cubicBezTo>
                  <a:pt x="1784350" y="818894"/>
                  <a:pt x="1801283" y="806899"/>
                  <a:pt x="1828800" y="780088"/>
                </a:cubicBezTo>
                <a:cubicBezTo>
                  <a:pt x="1856317" y="753277"/>
                  <a:pt x="1894417" y="710238"/>
                  <a:pt x="1917700" y="674255"/>
                </a:cubicBezTo>
                <a:cubicBezTo>
                  <a:pt x="1940983" y="638272"/>
                  <a:pt x="1946628" y="604405"/>
                  <a:pt x="1968500" y="564188"/>
                </a:cubicBezTo>
                <a:cubicBezTo>
                  <a:pt x="1990372" y="523971"/>
                  <a:pt x="2017889" y="486577"/>
                  <a:pt x="2048933" y="432955"/>
                </a:cubicBezTo>
                <a:cubicBezTo>
                  <a:pt x="2079977" y="379333"/>
                  <a:pt x="2118783" y="304544"/>
                  <a:pt x="2154766" y="242455"/>
                </a:cubicBezTo>
                <a:cubicBezTo>
                  <a:pt x="2190749" y="180366"/>
                  <a:pt x="2202744" y="99933"/>
                  <a:pt x="2264833" y="60422"/>
                </a:cubicBezTo>
                <a:cubicBezTo>
                  <a:pt x="2326922" y="20911"/>
                  <a:pt x="2458156" y="-13662"/>
                  <a:pt x="2527300" y="5388"/>
                </a:cubicBezTo>
                <a:cubicBezTo>
                  <a:pt x="2596444" y="24438"/>
                  <a:pt x="2628195" y="91466"/>
                  <a:pt x="2679700" y="174722"/>
                </a:cubicBezTo>
                <a:cubicBezTo>
                  <a:pt x="2731206" y="257978"/>
                  <a:pt x="2789766" y="412494"/>
                  <a:pt x="2836333" y="504922"/>
                </a:cubicBezTo>
                <a:cubicBezTo>
                  <a:pt x="2882900" y="597350"/>
                  <a:pt x="2920295" y="678488"/>
                  <a:pt x="2959100" y="729288"/>
                </a:cubicBezTo>
                <a:cubicBezTo>
                  <a:pt x="2997905" y="780088"/>
                  <a:pt x="3026127" y="788555"/>
                  <a:pt x="3069166" y="809722"/>
                </a:cubicBezTo>
                <a:cubicBezTo>
                  <a:pt x="3112205" y="830889"/>
                  <a:pt x="3093861" y="844294"/>
                  <a:pt x="3217333" y="856288"/>
                </a:cubicBezTo>
              </a:path>
            </a:pathLst>
          </a:cu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/>
          <p:cNvCxnSpPr/>
          <p:nvPr/>
        </p:nvCxnSpPr>
        <p:spPr>
          <a:xfrm>
            <a:off x="5652711" y="2049023"/>
            <a:ext cx="0" cy="149627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Freeform 29"/>
          <p:cNvSpPr/>
          <p:nvPr/>
        </p:nvSpPr>
        <p:spPr>
          <a:xfrm>
            <a:off x="5329014" y="1943331"/>
            <a:ext cx="3261360" cy="1392510"/>
          </a:xfrm>
          <a:custGeom>
            <a:avLst/>
            <a:gdLst>
              <a:gd name="connsiteX0" fmla="*/ 0 w 3261360"/>
              <a:gd name="connsiteY0" fmla="*/ 1392510 h 1392510"/>
              <a:gd name="connsiteX1" fmla="*/ 254000 w 3261360"/>
              <a:gd name="connsiteY1" fmla="*/ 590 h 1392510"/>
              <a:gd name="connsiteX2" fmla="*/ 614680 w 3261360"/>
              <a:gd name="connsiteY2" fmla="*/ 1219790 h 1392510"/>
              <a:gd name="connsiteX3" fmla="*/ 2316480 w 3261360"/>
              <a:gd name="connsiteY3" fmla="*/ 1290910 h 1392510"/>
              <a:gd name="connsiteX4" fmla="*/ 3261360 w 3261360"/>
              <a:gd name="connsiteY4" fmla="*/ 1372190 h 1392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61360" h="1392510">
                <a:moveTo>
                  <a:pt x="0" y="1392510"/>
                </a:moveTo>
                <a:cubicBezTo>
                  <a:pt x="75776" y="710943"/>
                  <a:pt x="151553" y="29377"/>
                  <a:pt x="254000" y="590"/>
                </a:cubicBezTo>
                <a:cubicBezTo>
                  <a:pt x="356447" y="-28197"/>
                  <a:pt x="270933" y="1004737"/>
                  <a:pt x="614680" y="1219790"/>
                </a:cubicBezTo>
                <a:cubicBezTo>
                  <a:pt x="958427" y="1434843"/>
                  <a:pt x="1875367" y="1265510"/>
                  <a:pt x="2316480" y="1290910"/>
                </a:cubicBezTo>
                <a:cubicBezTo>
                  <a:pt x="2757593" y="1316310"/>
                  <a:pt x="3009476" y="1344250"/>
                  <a:pt x="3261360" y="1372190"/>
                </a:cubicBezTo>
              </a:path>
            </a:pathLst>
          </a:cu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4925424" y="1292329"/>
            <a:ext cx="3574049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Real case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06598" y="1343757"/>
            <a:ext cx="3574049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Ideal case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2345023" y="3545076"/>
                <a:ext cx="28783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sz="2800" dirty="0">
                  <a:latin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5023" y="3545076"/>
                <a:ext cx="287835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5456041" y="3445543"/>
                <a:ext cx="28783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sz="2800" dirty="0">
                  <a:latin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6041" y="3445543"/>
                <a:ext cx="287835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83388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Automatic </a:t>
            </a:r>
            <a:r>
              <a:rPr lang="en-US" dirty="0" err="1" smtClean="0"/>
              <a:t>thresholding</a:t>
            </a:r>
            <a:r>
              <a:rPr lang="en-US" dirty="0" smtClean="0"/>
              <a:t> – Otsu’s method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grpSp>
        <p:nvGrpSpPr>
          <p:cNvPr id="14" name="Group 13"/>
          <p:cNvGrpSpPr/>
          <p:nvPr/>
        </p:nvGrpSpPr>
        <p:grpSpPr>
          <a:xfrm>
            <a:off x="348238" y="1802865"/>
            <a:ext cx="3474731" cy="1187873"/>
            <a:chOff x="853440" y="1356360"/>
            <a:chExt cx="2184400" cy="746760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6" name="Freeform 15"/>
          <p:cNvSpPr/>
          <p:nvPr/>
        </p:nvSpPr>
        <p:spPr>
          <a:xfrm>
            <a:off x="366866" y="2096351"/>
            <a:ext cx="3217333" cy="903035"/>
          </a:xfrm>
          <a:custGeom>
            <a:avLst/>
            <a:gdLst>
              <a:gd name="connsiteX0" fmla="*/ 0 w 3217333"/>
              <a:gd name="connsiteY0" fmla="*/ 894388 h 903035"/>
              <a:gd name="connsiteX1" fmla="*/ 139700 w 3217333"/>
              <a:gd name="connsiteY1" fmla="*/ 890155 h 903035"/>
              <a:gd name="connsiteX2" fmla="*/ 249766 w 3217333"/>
              <a:gd name="connsiteY2" fmla="*/ 771622 h 903035"/>
              <a:gd name="connsiteX3" fmla="*/ 427566 w 3217333"/>
              <a:gd name="connsiteY3" fmla="*/ 521855 h 903035"/>
              <a:gd name="connsiteX4" fmla="*/ 558800 w 3217333"/>
              <a:gd name="connsiteY4" fmla="*/ 162022 h 903035"/>
              <a:gd name="connsiteX5" fmla="*/ 842433 w 3217333"/>
              <a:gd name="connsiteY5" fmla="*/ 149322 h 903035"/>
              <a:gd name="connsiteX6" fmla="*/ 1011766 w 3217333"/>
              <a:gd name="connsiteY6" fmla="*/ 521855 h 903035"/>
              <a:gd name="connsiteX7" fmla="*/ 1130300 w 3217333"/>
              <a:gd name="connsiteY7" fmla="*/ 674255 h 903035"/>
              <a:gd name="connsiteX8" fmla="*/ 1253066 w 3217333"/>
              <a:gd name="connsiteY8" fmla="*/ 822422 h 903035"/>
              <a:gd name="connsiteX9" fmla="*/ 1439333 w 3217333"/>
              <a:gd name="connsiteY9" fmla="*/ 864755 h 903035"/>
              <a:gd name="connsiteX10" fmla="*/ 1515533 w 3217333"/>
              <a:gd name="connsiteY10" fmla="*/ 873222 h 903035"/>
              <a:gd name="connsiteX11" fmla="*/ 1638300 w 3217333"/>
              <a:gd name="connsiteY11" fmla="*/ 877455 h 903035"/>
              <a:gd name="connsiteX12" fmla="*/ 1752600 w 3217333"/>
              <a:gd name="connsiteY12" fmla="*/ 835122 h 903035"/>
              <a:gd name="connsiteX13" fmla="*/ 1828800 w 3217333"/>
              <a:gd name="connsiteY13" fmla="*/ 780088 h 903035"/>
              <a:gd name="connsiteX14" fmla="*/ 1917700 w 3217333"/>
              <a:gd name="connsiteY14" fmla="*/ 674255 h 903035"/>
              <a:gd name="connsiteX15" fmla="*/ 1968500 w 3217333"/>
              <a:gd name="connsiteY15" fmla="*/ 564188 h 903035"/>
              <a:gd name="connsiteX16" fmla="*/ 2048933 w 3217333"/>
              <a:gd name="connsiteY16" fmla="*/ 432955 h 903035"/>
              <a:gd name="connsiteX17" fmla="*/ 2154766 w 3217333"/>
              <a:gd name="connsiteY17" fmla="*/ 242455 h 903035"/>
              <a:gd name="connsiteX18" fmla="*/ 2264833 w 3217333"/>
              <a:gd name="connsiteY18" fmla="*/ 60422 h 903035"/>
              <a:gd name="connsiteX19" fmla="*/ 2527300 w 3217333"/>
              <a:gd name="connsiteY19" fmla="*/ 5388 h 903035"/>
              <a:gd name="connsiteX20" fmla="*/ 2679700 w 3217333"/>
              <a:gd name="connsiteY20" fmla="*/ 174722 h 903035"/>
              <a:gd name="connsiteX21" fmla="*/ 2836333 w 3217333"/>
              <a:gd name="connsiteY21" fmla="*/ 504922 h 903035"/>
              <a:gd name="connsiteX22" fmla="*/ 2959100 w 3217333"/>
              <a:gd name="connsiteY22" fmla="*/ 729288 h 903035"/>
              <a:gd name="connsiteX23" fmla="*/ 3069166 w 3217333"/>
              <a:gd name="connsiteY23" fmla="*/ 809722 h 903035"/>
              <a:gd name="connsiteX24" fmla="*/ 3217333 w 3217333"/>
              <a:gd name="connsiteY24" fmla="*/ 856288 h 903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217333" h="903035">
                <a:moveTo>
                  <a:pt x="0" y="894388"/>
                </a:moveTo>
                <a:cubicBezTo>
                  <a:pt x="49036" y="902502"/>
                  <a:pt x="98073" y="910616"/>
                  <a:pt x="139700" y="890155"/>
                </a:cubicBezTo>
                <a:cubicBezTo>
                  <a:pt x="181327" y="869694"/>
                  <a:pt x="201788" y="833005"/>
                  <a:pt x="249766" y="771622"/>
                </a:cubicBezTo>
                <a:cubicBezTo>
                  <a:pt x="297744" y="710239"/>
                  <a:pt x="376060" y="623455"/>
                  <a:pt x="427566" y="521855"/>
                </a:cubicBezTo>
                <a:cubicBezTo>
                  <a:pt x="479072" y="420255"/>
                  <a:pt x="489656" y="224111"/>
                  <a:pt x="558800" y="162022"/>
                </a:cubicBezTo>
                <a:cubicBezTo>
                  <a:pt x="627945" y="99933"/>
                  <a:pt x="766939" y="89350"/>
                  <a:pt x="842433" y="149322"/>
                </a:cubicBezTo>
                <a:cubicBezTo>
                  <a:pt x="917927" y="209294"/>
                  <a:pt x="963788" y="434366"/>
                  <a:pt x="1011766" y="521855"/>
                </a:cubicBezTo>
                <a:cubicBezTo>
                  <a:pt x="1059744" y="609344"/>
                  <a:pt x="1090083" y="624161"/>
                  <a:pt x="1130300" y="674255"/>
                </a:cubicBezTo>
                <a:cubicBezTo>
                  <a:pt x="1170517" y="724349"/>
                  <a:pt x="1201561" y="790672"/>
                  <a:pt x="1253066" y="822422"/>
                </a:cubicBezTo>
                <a:cubicBezTo>
                  <a:pt x="1304572" y="854172"/>
                  <a:pt x="1395588" y="856288"/>
                  <a:pt x="1439333" y="864755"/>
                </a:cubicBezTo>
                <a:cubicBezTo>
                  <a:pt x="1483078" y="873222"/>
                  <a:pt x="1482372" y="871105"/>
                  <a:pt x="1515533" y="873222"/>
                </a:cubicBezTo>
                <a:cubicBezTo>
                  <a:pt x="1548694" y="875339"/>
                  <a:pt x="1598789" y="883805"/>
                  <a:pt x="1638300" y="877455"/>
                </a:cubicBezTo>
                <a:cubicBezTo>
                  <a:pt x="1677811" y="871105"/>
                  <a:pt x="1720850" y="851350"/>
                  <a:pt x="1752600" y="835122"/>
                </a:cubicBezTo>
                <a:cubicBezTo>
                  <a:pt x="1784350" y="818894"/>
                  <a:pt x="1801283" y="806899"/>
                  <a:pt x="1828800" y="780088"/>
                </a:cubicBezTo>
                <a:cubicBezTo>
                  <a:pt x="1856317" y="753277"/>
                  <a:pt x="1894417" y="710238"/>
                  <a:pt x="1917700" y="674255"/>
                </a:cubicBezTo>
                <a:cubicBezTo>
                  <a:pt x="1940983" y="638272"/>
                  <a:pt x="1946628" y="604405"/>
                  <a:pt x="1968500" y="564188"/>
                </a:cubicBezTo>
                <a:cubicBezTo>
                  <a:pt x="1990372" y="523971"/>
                  <a:pt x="2017889" y="486577"/>
                  <a:pt x="2048933" y="432955"/>
                </a:cubicBezTo>
                <a:cubicBezTo>
                  <a:pt x="2079977" y="379333"/>
                  <a:pt x="2118783" y="304544"/>
                  <a:pt x="2154766" y="242455"/>
                </a:cubicBezTo>
                <a:cubicBezTo>
                  <a:pt x="2190749" y="180366"/>
                  <a:pt x="2202744" y="99933"/>
                  <a:pt x="2264833" y="60422"/>
                </a:cubicBezTo>
                <a:cubicBezTo>
                  <a:pt x="2326922" y="20911"/>
                  <a:pt x="2458156" y="-13662"/>
                  <a:pt x="2527300" y="5388"/>
                </a:cubicBezTo>
                <a:cubicBezTo>
                  <a:pt x="2596444" y="24438"/>
                  <a:pt x="2628195" y="91466"/>
                  <a:pt x="2679700" y="174722"/>
                </a:cubicBezTo>
                <a:cubicBezTo>
                  <a:pt x="2731206" y="257978"/>
                  <a:pt x="2789766" y="412494"/>
                  <a:pt x="2836333" y="504922"/>
                </a:cubicBezTo>
                <a:cubicBezTo>
                  <a:pt x="2882900" y="597350"/>
                  <a:pt x="2920295" y="678488"/>
                  <a:pt x="2959100" y="729288"/>
                </a:cubicBezTo>
                <a:cubicBezTo>
                  <a:pt x="2997905" y="780088"/>
                  <a:pt x="3026127" y="788555"/>
                  <a:pt x="3069166" y="809722"/>
                </a:cubicBezTo>
                <a:cubicBezTo>
                  <a:pt x="3112205" y="830889"/>
                  <a:pt x="3093861" y="844294"/>
                  <a:pt x="3217333" y="856288"/>
                </a:cubicBezTo>
              </a:path>
            </a:pathLst>
          </a:cu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6"/>
          <p:cNvSpPr/>
          <p:nvPr/>
        </p:nvSpPr>
        <p:spPr>
          <a:xfrm>
            <a:off x="371099" y="1893903"/>
            <a:ext cx="3424767" cy="1092603"/>
          </a:xfrm>
          <a:custGeom>
            <a:avLst/>
            <a:gdLst>
              <a:gd name="connsiteX0" fmla="*/ 0 w 3424767"/>
              <a:gd name="connsiteY0" fmla="*/ 1092603 h 1092603"/>
              <a:gd name="connsiteX1" fmla="*/ 613833 w 3424767"/>
              <a:gd name="connsiteY1" fmla="*/ 906336 h 1092603"/>
              <a:gd name="connsiteX2" fmla="*/ 1079500 w 3424767"/>
              <a:gd name="connsiteY2" fmla="*/ 8870 h 1092603"/>
              <a:gd name="connsiteX3" fmla="*/ 1629833 w 3424767"/>
              <a:gd name="connsiteY3" fmla="*/ 961370 h 1092603"/>
              <a:gd name="connsiteX4" fmla="*/ 2345267 w 3424767"/>
              <a:gd name="connsiteY4" fmla="*/ 957136 h 1092603"/>
              <a:gd name="connsiteX5" fmla="*/ 2798233 w 3424767"/>
              <a:gd name="connsiteY5" fmla="*/ 403 h 1092603"/>
              <a:gd name="connsiteX6" fmla="*/ 3424767 w 3424767"/>
              <a:gd name="connsiteY6" fmla="*/ 1084136 h 1092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24767" h="1092603">
                <a:moveTo>
                  <a:pt x="0" y="1092603"/>
                </a:moveTo>
                <a:cubicBezTo>
                  <a:pt x="216958" y="1089780"/>
                  <a:pt x="433916" y="1086958"/>
                  <a:pt x="613833" y="906336"/>
                </a:cubicBezTo>
                <a:cubicBezTo>
                  <a:pt x="793750" y="725714"/>
                  <a:pt x="910167" y="-302"/>
                  <a:pt x="1079500" y="8870"/>
                </a:cubicBezTo>
                <a:cubicBezTo>
                  <a:pt x="1248833" y="18042"/>
                  <a:pt x="1418872" y="803326"/>
                  <a:pt x="1629833" y="961370"/>
                </a:cubicBezTo>
                <a:cubicBezTo>
                  <a:pt x="1840794" y="1119414"/>
                  <a:pt x="2150534" y="1117297"/>
                  <a:pt x="2345267" y="957136"/>
                </a:cubicBezTo>
                <a:cubicBezTo>
                  <a:pt x="2540000" y="796975"/>
                  <a:pt x="2618316" y="-20764"/>
                  <a:pt x="2798233" y="403"/>
                </a:cubicBezTo>
                <a:cubicBezTo>
                  <a:pt x="2978150" y="21570"/>
                  <a:pt x="3201458" y="552853"/>
                  <a:pt x="3424767" y="1084136"/>
                </a:cubicBezTo>
              </a:path>
            </a:pathLst>
          </a:cu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Arrow Connector 35"/>
          <p:cNvCxnSpPr/>
          <p:nvPr/>
        </p:nvCxnSpPr>
        <p:spPr>
          <a:xfrm>
            <a:off x="1175432" y="2440204"/>
            <a:ext cx="55880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2958512" y="2396801"/>
            <a:ext cx="55880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1454832" y="3141492"/>
            <a:ext cx="1783080" cy="0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headEnd type="triangle"/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grpSp>
        <p:nvGrpSpPr>
          <p:cNvPr id="49" name="Group 48"/>
          <p:cNvGrpSpPr/>
          <p:nvPr/>
        </p:nvGrpSpPr>
        <p:grpSpPr>
          <a:xfrm>
            <a:off x="955968" y="1985221"/>
            <a:ext cx="184666" cy="1722985"/>
            <a:chOff x="2056012" y="1617087"/>
            <a:chExt cx="184666" cy="1722985"/>
          </a:xfrm>
        </p:grpSpPr>
        <p:cxnSp>
          <p:nvCxnSpPr>
            <p:cNvPr id="47" name="Straight Connector 46"/>
            <p:cNvCxnSpPr/>
            <p:nvPr/>
          </p:nvCxnSpPr>
          <p:spPr>
            <a:xfrm>
              <a:off x="2159000" y="1617087"/>
              <a:ext cx="0" cy="149627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/>
                <p:cNvSpPr txBox="1"/>
                <p:nvPr/>
              </p:nvSpPr>
              <p:spPr>
                <a:xfrm>
                  <a:off x="2056012" y="3063073"/>
                  <a:ext cx="18466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oMath>
                    </m:oMathPara>
                  </a14:m>
                  <a:endParaRPr lang="en-US" dirty="0">
                    <a:latin typeface="Cambria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48" name="TextBox 4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56012" y="3063073"/>
                  <a:ext cx="184666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33333" r="-30000"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70" name="TextBox 69"/>
          <p:cNvSpPr txBox="1"/>
          <p:nvPr/>
        </p:nvSpPr>
        <p:spPr>
          <a:xfrm>
            <a:off x="409642" y="789835"/>
            <a:ext cx="50767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chemeClr val="tx2"/>
                </a:solidFill>
              </a:rPr>
              <a:t>Minimise</a:t>
            </a:r>
            <a:r>
              <a:rPr lang="en-US" dirty="0" smtClean="0">
                <a:solidFill>
                  <a:schemeClr val="tx2"/>
                </a:solidFill>
              </a:rPr>
              <a:t> within </a:t>
            </a:r>
            <a:r>
              <a:rPr lang="en-US" dirty="0">
                <a:solidFill>
                  <a:schemeClr val="tx2"/>
                </a:solidFill>
              </a:rPr>
              <a:t>class variance (</a:t>
            </a:r>
            <a:r>
              <a:rPr lang="el-GR" dirty="0" smtClean="0">
                <a:solidFill>
                  <a:schemeClr val="tx2"/>
                </a:solidFill>
              </a:rPr>
              <a:t>σ</a:t>
            </a:r>
            <a:r>
              <a:rPr lang="en-US" baseline="-25000" dirty="0" smtClean="0">
                <a:solidFill>
                  <a:schemeClr val="tx2"/>
                </a:solidFill>
              </a:rPr>
              <a:t>W</a:t>
            </a:r>
            <a:r>
              <a:rPr lang="en-US" dirty="0" smtClean="0">
                <a:solidFill>
                  <a:schemeClr val="tx2"/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chemeClr val="tx2"/>
                </a:solidFill>
              </a:rPr>
              <a:t>Maximise</a:t>
            </a:r>
            <a:r>
              <a:rPr lang="en-US" dirty="0" smtClean="0">
                <a:solidFill>
                  <a:schemeClr val="tx2"/>
                </a:solidFill>
              </a:rPr>
              <a:t> between class variance (</a:t>
            </a:r>
            <a:r>
              <a:rPr lang="el-GR" dirty="0" smtClean="0">
                <a:solidFill>
                  <a:schemeClr val="tx2"/>
                </a:solidFill>
              </a:rPr>
              <a:t>σ</a:t>
            </a:r>
            <a:r>
              <a:rPr lang="en-US" baseline="-25000" dirty="0" smtClean="0">
                <a:solidFill>
                  <a:schemeClr val="tx2"/>
                </a:solidFill>
              </a:rPr>
              <a:t>B</a:t>
            </a:r>
            <a:r>
              <a:rPr lang="en-US" dirty="0" smtClean="0">
                <a:solidFill>
                  <a:schemeClr val="tx2"/>
                </a:solidFill>
              </a:rPr>
              <a:t>)</a:t>
            </a:r>
            <a:endParaRPr lang="en-US" baseline="-25000" dirty="0" smtClean="0">
              <a:solidFill>
                <a:schemeClr val="tx2"/>
              </a:solidFill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168091" y="4841300"/>
            <a:ext cx="383078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 smtClean="0">
                <a:solidFill>
                  <a:schemeClr val="tx2"/>
                </a:solidFill>
              </a:rPr>
              <a:t>Otsu (1979) </a:t>
            </a:r>
            <a:r>
              <a:rPr lang="en-US" sz="700" i="1" dirty="0" smtClean="0">
                <a:solidFill>
                  <a:schemeClr val="tx2"/>
                </a:solidFill>
              </a:rPr>
              <a:t>IEEE Transactions on Systems, Man and Cybernetics. </a:t>
            </a:r>
            <a:r>
              <a:rPr lang="en-US" sz="700" dirty="0" smtClean="0">
                <a:solidFill>
                  <a:schemeClr val="tx2"/>
                </a:solidFill>
              </a:rPr>
              <a:t>Vol SMC-9, No 1, p62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7886" y="2071569"/>
            <a:ext cx="493819" cy="32311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1002" y="2038330"/>
            <a:ext cx="493819" cy="323116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5885" y="3138551"/>
            <a:ext cx="347502" cy="323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567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4.93827E-6 L 0.13732 0.0033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858" y="1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Automatic </a:t>
            </a:r>
            <a:r>
              <a:rPr lang="en-US" dirty="0" err="1" smtClean="0"/>
              <a:t>thresholding</a:t>
            </a:r>
            <a:r>
              <a:rPr lang="en-US" dirty="0" smtClean="0"/>
              <a:t> – Otsu’s method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grpSp>
        <p:nvGrpSpPr>
          <p:cNvPr id="14" name="Group 13"/>
          <p:cNvGrpSpPr/>
          <p:nvPr/>
        </p:nvGrpSpPr>
        <p:grpSpPr>
          <a:xfrm>
            <a:off x="348238" y="1802865"/>
            <a:ext cx="3474731" cy="1187873"/>
            <a:chOff x="853440" y="1356360"/>
            <a:chExt cx="2184400" cy="746760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6" name="Freeform 15"/>
          <p:cNvSpPr/>
          <p:nvPr/>
        </p:nvSpPr>
        <p:spPr>
          <a:xfrm>
            <a:off x="366866" y="2096351"/>
            <a:ext cx="3217333" cy="903035"/>
          </a:xfrm>
          <a:custGeom>
            <a:avLst/>
            <a:gdLst>
              <a:gd name="connsiteX0" fmla="*/ 0 w 3217333"/>
              <a:gd name="connsiteY0" fmla="*/ 894388 h 903035"/>
              <a:gd name="connsiteX1" fmla="*/ 139700 w 3217333"/>
              <a:gd name="connsiteY1" fmla="*/ 890155 h 903035"/>
              <a:gd name="connsiteX2" fmla="*/ 249766 w 3217333"/>
              <a:gd name="connsiteY2" fmla="*/ 771622 h 903035"/>
              <a:gd name="connsiteX3" fmla="*/ 427566 w 3217333"/>
              <a:gd name="connsiteY3" fmla="*/ 521855 h 903035"/>
              <a:gd name="connsiteX4" fmla="*/ 558800 w 3217333"/>
              <a:gd name="connsiteY4" fmla="*/ 162022 h 903035"/>
              <a:gd name="connsiteX5" fmla="*/ 842433 w 3217333"/>
              <a:gd name="connsiteY5" fmla="*/ 149322 h 903035"/>
              <a:gd name="connsiteX6" fmla="*/ 1011766 w 3217333"/>
              <a:gd name="connsiteY6" fmla="*/ 521855 h 903035"/>
              <a:gd name="connsiteX7" fmla="*/ 1130300 w 3217333"/>
              <a:gd name="connsiteY7" fmla="*/ 674255 h 903035"/>
              <a:gd name="connsiteX8" fmla="*/ 1253066 w 3217333"/>
              <a:gd name="connsiteY8" fmla="*/ 822422 h 903035"/>
              <a:gd name="connsiteX9" fmla="*/ 1439333 w 3217333"/>
              <a:gd name="connsiteY9" fmla="*/ 864755 h 903035"/>
              <a:gd name="connsiteX10" fmla="*/ 1515533 w 3217333"/>
              <a:gd name="connsiteY10" fmla="*/ 873222 h 903035"/>
              <a:gd name="connsiteX11" fmla="*/ 1638300 w 3217333"/>
              <a:gd name="connsiteY11" fmla="*/ 877455 h 903035"/>
              <a:gd name="connsiteX12" fmla="*/ 1752600 w 3217333"/>
              <a:gd name="connsiteY12" fmla="*/ 835122 h 903035"/>
              <a:gd name="connsiteX13" fmla="*/ 1828800 w 3217333"/>
              <a:gd name="connsiteY13" fmla="*/ 780088 h 903035"/>
              <a:gd name="connsiteX14" fmla="*/ 1917700 w 3217333"/>
              <a:gd name="connsiteY14" fmla="*/ 674255 h 903035"/>
              <a:gd name="connsiteX15" fmla="*/ 1968500 w 3217333"/>
              <a:gd name="connsiteY15" fmla="*/ 564188 h 903035"/>
              <a:gd name="connsiteX16" fmla="*/ 2048933 w 3217333"/>
              <a:gd name="connsiteY16" fmla="*/ 432955 h 903035"/>
              <a:gd name="connsiteX17" fmla="*/ 2154766 w 3217333"/>
              <a:gd name="connsiteY17" fmla="*/ 242455 h 903035"/>
              <a:gd name="connsiteX18" fmla="*/ 2264833 w 3217333"/>
              <a:gd name="connsiteY18" fmla="*/ 60422 h 903035"/>
              <a:gd name="connsiteX19" fmla="*/ 2527300 w 3217333"/>
              <a:gd name="connsiteY19" fmla="*/ 5388 h 903035"/>
              <a:gd name="connsiteX20" fmla="*/ 2679700 w 3217333"/>
              <a:gd name="connsiteY20" fmla="*/ 174722 h 903035"/>
              <a:gd name="connsiteX21" fmla="*/ 2836333 w 3217333"/>
              <a:gd name="connsiteY21" fmla="*/ 504922 h 903035"/>
              <a:gd name="connsiteX22" fmla="*/ 2959100 w 3217333"/>
              <a:gd name="connsiteY22" fmla="*/ 729288 h 903035"/>
              <a:gd name="connsiteX23" fmla="*/ 3069166 w 3217333"/>
              <a:gd name="connsiteY23" fmla="*/ 809722 h 903035"/>
              <a:gd name="connsiteX24" fmla="*/ 3217333 w 3217333"/>
              <a:gd name="connsiteY24" fmla="*/ 856288 h 903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217333" h="903035">
                <a:moveTo>
                  <a:pt x="0" y="894388"/>
                </a:moveTo>
                <a:cubicBezTo>
                  <a:pt x="49036" y="902502"/>
                  <a:pt x="98073" y="910616"/>
                  <a:pt x="139700" y="890155"/>
                </a:cubicBezTo>
                <a:cubicBezTo>
                  <a:pt x="181327" y="869694"/>
                  <a:pt x="201788" y="833005"/>
                  <a:pt x="249766" y="771622"/>
                </a:cubicBezTo>
                <a:cubicBezTo>
                  <a:pt x="297744" y="710239"/>
                  <a:pt x="376060" y="623455"/>
                  <a:pt x="427566" y="521855"/>
                </a:cubicBezTo>
                <a:cubicBezTo>
                  <a:pt x="479072" y="420255"/>
                  <a:pt x="489656" y="224111"/>
                  <a:pt x="558800" y="162022"/>
                </a:cubicBezTo>
                <a:cubicBezTo>
                  <a:pt x="627945" y="99933"/>
                  <a:pt x="766939" y="89350"/>
                  <a:pt x="842433" y="149322"/>
                </a:cubicBezTo>
                <a:cubicBezTo>
                  <a:pt x="917927" y="209294"/>
                  <a:pt x="963788" y="434366"/>
                  <a:pt x="1011766" y="521855"/>
                </a:cubicBezTo>
                <a:cubicBezTo>
                  <a:pt x="1059744" y="609344"/>
                  <a:pt x="1090083" y="624161"/>
                  <a:pt x="1130300" y="674255"/>
                </a:cubicBezTo>
                <a:cubicBezTo>
                  <a:pt x="1170517" y="724349"/>
                  <a:pt x="1201561" y="790672"/>
                  <a:pt x="1253066" y="822422"/>
                </a:cubicBezTo>
                <a:cubicBezTo>
                  <a:pt x="1304572" y="854172"/>
                  <a:pt x="1395588" y="856288"/>
                  <a:pt x="1439333" y="864755"/>
                </a:cubicBezTo>
                <a:cubicBezTo>
                  <a:pt x="1483078" y="873222"/>
                  <a:pt x="1482372" y="871105"/>
                  <a:pt x="1515533" y="873222"/>
                </a:cubicBezTo>
                <a:cubicBezTo>
                  <a:pt x="1548694" y="875339"/>
                  <a:pt x="1598789" y="883805"/>
                  <a:pt x="1638300" y="877455"/>
                </a:cubicBezTo>
                <a:cubicBezTo>
                  <a:pt x="1677811" y="871105"/>
                  <a:pt x="1720850" y="851350"/>
                  <a:pt x="1752600" y="835122"/>
                </a:cubicBezTo>
                <a:cubicBezTo>
                  <a:pt x="1784350" y="818894"/>
                  <a:pt x="1801283" y="806899"/>
                  <a:pt x="1828800" y="780088"/>
                </a:cubicBezTo>
                <a:cubicBezTo>
                  <a:pt x="1856317" y="753277"/>
                  <a:pt x="1894417" y="710238"/>
                  <a:pt x="1917700" y="674255"/>
                </a:cubicBezTo>
                <a:cubicBezTo>
                  <a:pt x="1940983" y="638272"/>
                  <a:pt x="1946628" y="604405"/>
                  <a:pt x="1968500" y="564188"/>
                </a:cubicBezTo>
                <a:cubicBezTo>
                  <a:pt x="1990372" y="523971"/>
                  <a:pt x="2017889" y="486577"/>
                  <a:pt x="2048933" y="432955"/>
                </a:cubicBezTo>
                <a:cubicBezTo>
                  <a:pt x="2079977" y="379333"/>
                  <a:pt x="2118783" y="304544"/>
                  <a:pt x="2154766" y="242455"/>
                </a:cubicBezTo>
                <a:cubicBezTo>
                  <a:pt x="2190749" y="180366"/>
                  <a:pt x="2202744" y="99933"/>
                  <a:pt x="2264833" y="60422"/>
                </a:cubicBezTo>
                <a:cubicBezTo>
                  <a:pt x="2326922" y="20911"/>
                  <a:pt x="2458156" y="-13662"/>
                  <a:pt x="2527300" y="5388"/>
                </a:cubicBezTo>
                <a:cubicBezTo>
                  <a:pt x="2596444" y="24438"/>
                  <a:pt x="2628195" y="91466"/>
                  <a:pt x="2679700" y="174722"/>
                </a:cubicBezTo>
                <a:cubicBezTo>
                  <a:pt x="2731206" y="257978"/>
                  <a:pt x="2789766" y="412494"/>
                  <a:pt x="2836333" y="504922"/>
                </a:cubicBezTo>
                <a:cubicBezTo>
                  <a:pt x="2882900" y="597350"/>
                  <a:pt x="2920295" y="678488"/>
                  <a:pt x="2959100" y="729288"/>
                </a:cubicBezTo>
                <a:cubicBezTo>
                  <a:pt x="2997905" y="780088"/>
                  <a:pt x="3026127" y="788555"/>
                  <a:pt x="3069166" y="809722"/>
                </a:cubicBezTo>
                <a:cubicBezTo>
                  <a:pt x="3112205" y="830889"/>
                  <a:pt x="3093861" y="844294"/>
                  <a:pt x="3217333" y="856288"/>
                </a:cubicBezTo>
              </a:path>
            </a:pathLst>
          </a:cu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6"/>
          <p:cNvSpPr/>
          <p:nvPr/>
        </p:nvSpPr>
        <p:spPr>
          <a:xfrm>
            <a:off x="371099" y="1893903"/>
            <a:ext cx="3424767" cy="1092603"/>
          </a:xfrm>
          <a:custGeom>
            <a:avLst/>
            <a:gdLst>
              <a:gd name="connsiteX0" fmla="*/ 0 w 3424767"/>
              <a:gd name="connsiteY0" fmla="*/ 1092603 h 1092603"/>
              <a:gd name="connsiteX1" fmla="*/ 613833 w 3424767"/>
              <a:gd name="connsiteY1" fmla="*/ 906336 h 1092603"/>
              <a:gd name="connsiteX2" fmla="*/ 1079500 w 3424767"/>
              <a:gd name="connsiteY2" fmla="*/ 8870 h 1092603"/>
              <a:gd name="connsiteX3" fmla="*/ 1629833 w 3424767"/>
              <a:gd name="connsiteY3" fmla="*/ 961370 h 1092603"/>
              <a:gd name="connsiteX4" fmla="*/ 2345267 w 3424767"/>
              <a:gd name="connsiteY4" fmla="*/ 957136 h 1092603"/>
              <a:gd name="connsiteX5" fmla="*/ 2798233 w 3424767"/>
              <a:gd name="connsiteY5" fmla="*/ 403 h 1092603"/>
              <a:gd name="connsiteX6" fmla="*/ 3424767 w 3424767"/>
              <a:gd name="connsiteY6" fmla="*/ 1084136 h 1092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24767" h="1092603">
                <a:moveTo>
                  <a:pt x="0" y="1092603"/>
                </a:moveTo>
                <a:cubicBezTo>
                  <a:pt x="216958" y="1089780"/>
                  <a:pt x="433916" y="1086958"/>
                  <a:pt x="613833" y="906336"/>
                </a:cubicBezTo>
                <a:cubicBezTo>
                  <a:pt x="793750" y="725714"/>
                  <a:pt x="910167" y="-302"/>
                  <a:pt x="1079500" y="8870"/>
                </a:cubicBezTo>
                <a:cubicBezTo>
                  <a:pt x="1248833" y="18042"/>
                  <a:pt x="1418872" y="803326"/>
                  <a:pt x="1629833" y="961370"/>
                </a:cubicBezTo>
                <a:cubicBezTo>
                  <a:pt x="1840794" y="1119414"/>
                  <a:pt x="2150534" y="1117297"/>
                  <a:pt x="2345267" y="957136"/>
                </a:cubicBezTo>
                <a:cubicBezTo>
                  <a:pt x="2540000" y="796975"/>
                  <a:pt x="2618316" y="-20764"/>
                  <a:pt x="2798233" y="403"/>
                </a:cubicBezTo>
                <a:cubicBezTo>
                  <a:pt x="2978150" y="21570"/>
                  <a:pt x="3201458" y="552853"/>
                  <a:pt x="3424767" y="1084136"/>
                </a:cubicBezTo>
              </a:path>
            </a:pathLst>
          </a:cu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Arrow Connector 35"/>
          <p:cNvCxnSpPr/>
          <p:nvPr/>
        </p:nvCxnSpPr>
        <p:spPr>
          <a:xfrm>
            <a:off x="1175432" y="2440204"/>
            <a:ext cx="55880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2958512" y="2396801"/>
            <a:ext cx="55880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1454832" y="3141492"/>
            <a:ext cx="1783080" cy="0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headEnd type="triangle"/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grpSp>
        <p:nvGrpSpPr>
          <p:cNvPr id="49" name="Group 48"/>
          <p:cNvGrpSpPr/>
          <p:nvPr/>
        </p:nvGrpSpPr>
        <p:grpSpPr>
          <a:xfrm>
            <a:off x="955968" y="1985221"/>
            <a:ext cx="184666" cy="1722985"/>
            <a:chOff x="2056012" y="1617087"/>
            <a:chExt cx="184666" cy="1722985"/>
          </a:xfrm>
        </p:grpSpPr>
        <p:cxnSp>
          <p:nvCxnSpPr>
            <p:cNvPr id="47" name="Straight Connector 46"/>
            <p:cNvCxnSpPr/>
            <p:nvPr/>
          </p:nvCxnSpPr>
          <p:spPr>
            <a:xfrm>
              <a:off x="2159000" y="1617087"/>
              <a:ext cx="0" cy="149627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/>
                <p:cNvSpPr txBox="1"/>
                <p:nvPr/>
              </p:nvSpPr>
              <p:spPr>
                <a:xfrm>
                  <a:off x="2056012" y="3063073"/>
                  <a:ext cx="18466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oMath>
                    </m:oMathPara>
                  </a14:m>
                  <a:endParaRPr lang="en-US" dirty="0">
                    <a:latin typeface="Cambria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48" name="TextBox 4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56012" y="3063073"/>
                  <a:ext cx="184666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33333" r="-30000"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70" name="TextBox 69"/>
          <p:cNvSpPr txBox="1"/>
          <p:nvPr/>
        </p:nvSpPr>
        <p:spPr>
          <a:xfrm>
            <a:off x="409642" y="789835"/>
            <a:ext cx="50767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chemeClr val="tx2"/>
                </a:solidFill>
              </a:rPr>
              <a:t>Minimise</a:t>
            </a:r>
            <a:r>
              <a:rPr lang="en-US" dirty="0" smtClean="0">
                <a:solidFill>
                  <a:schemeClr val="tx2"/>
                </a:solidFill>
              </a:rPr>
              <a:t> within </a:t>
            </a:r>
            <a:r>
              <a:rPr lang="en-US" dirty="0">
                <a:solidFill>
                  <a:schemeClr val="tx2"/>
                </a:solidFill>
              </a:rPr>
              <a:t>class variance (</a:t>
            </a:r>
            <a:r>
              <a:rPr lang="el-GR" dirty="0" smtClean="0">
                <a:solidFill>
                  <a:schemeClr val="tx2"/>
                </a:solidFill>
              </a:rPr>
              <a:t>σ</a:t>
            </a:r>
            <a:r>
              <a:rPr lang="en-US" baseline="-25000" dirty="0" smtClean="0">
                <a:solidFill>
                  <a:schemeClr val="tx2"/>
                </a:solidFill>
              </a:rPr>
              <a:t>W</a:t>
            </a:r>
            <a:r>
              <a:rPr lang="en-US" dirty="0" smtClean="0">
                <a:solidFill>
                  <a:schemeClr val="tx2"/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chemeClr val="tx2"/>
                </a:solidFill>
              </a:rPr>
              <a:t>Maximise</a:t>
            </a:r>
            <a:r>
              <a:rPr lang="en-US" dirty="0" smtClean="0">
                <a:solidFill>
                  <a:schemeClr val="tx2"/>
                </a:solidFill>
              </a:rPr>
              <a:t> between class variance (</a:t>
            </a:r>
            <a:r>
              <a:rPr lang="el-GR" dirty="0" smtClean="0">
                <a:solidFill>
                  <a:schemeClr val="tx2"/>
                </a:solidFill>
              </a:rPr>
              <a:t>σ</a:t>
            </a:r>
            <a:r>
              <a:rPr lang="en-US" baseline="-25000" dirty="0" smtClean="0">
                <a:solidFill>
                  <a:schemeClr val="tx2"/>
                </a:solidFill>
              </a:rPr>
              <a:t>B</a:t>
            </a:r>
            <a:r>
              <a:rPr lang="en-US" dirty="0" smtClean="0">
                <a:solidFill>
                  <a:schemeClr val="tx2"/>
                </a:solidFill>
              </a:rPr>
              <a:t>)</a:t>
            </a:r>
            <a:endParaRPr lang="en-US" baseline="-25000" dirty="0" smtClean="0">
              <a:solidFill>
                <a:schemeClr val="tx2"/>
              </a:solidFill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168091" y="4841300"/>
            <a:ext cx="383078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 smtClean="0">
                <a:solidFill>
                  <a:schemeClr val="tx2"/>
                </a:solidFill>
              </a:rPr>
              <a:t>Otsu (1979) </a:t>
            </a:r>
            <a:r>
              <a:rPr lang="en-US" sz="700" i="1" dirty="0" smtClean="0">
                <a:solidFill>
                  <a:schemeClr val="tx2"/>
                </a:solidFill>
              </a:rPr>
              <a:t>IEEE Transactions on Systems, Man and Cybernetics. </a:t>
            </a:r>
            <a:r>
              <a:rPr lang="en-US" sz="700" dirty="0" smtClean="0">
                <a:solidFill>
                  <a:schemeClr val="tx2"/>
                </a:solidFill>
              </a:rPr>
              <a:t>Vol SMC-9, No 1, p62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7886" y="2071569"/>
            <a:ext cx="493819" cy="323116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1002" y="2038330"/>
            <a:ext cx="493819" cy="323116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5885" y="3138551"/>
            <a:ext cx="347502" cy="323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746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Automatic </a:t>
            </a:r>
            <a:r>
              <a:rPr lang="en-US" dirty="0" err="1" smtClean="0"/>
              <a:t>thresholding</a:t>
            </a:r>
            <a:r>
              <a:rPr lang="en-US" dirty="0" smtClean="0"/>
              <a:t> – Otsu’s method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grpSp>
        <p:nvGrpSpPr>
          <p:cNvPr id="14" name="Group 13"/>
          <p:cNvGrpSpPr/>
          <p:nvPr/>
        </p:nvGrpSpPr>
        <p:grpSpPr>
          <a:xfrm>
            <a:off x="348238" y="1802865"/>
            <a:ext cx="3474731" cy="1187873"/>
            <a:chOff x="853440" y="1356360"/>
            <a:chExt cx="2184400" cy="746760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6" name="Freeform 15"/>
          <p:cNvSpPr/>
          <p:nvPr/>
        </p:nvSpPr>
        <p:spPr>
          <a:xfrm>
            <a:off x="366866" y="2096351"/>
            <a:ext cx="3217333" cy="903035"/>
          </a:xfrm>
          <a:custGeom>
            <a:avLst/>
            <a:gdLst>
              <a:gd name="connsiteX0" fmla="*/ 0 w 3217333"/>
              <a:gd name="connsiteY0" fmla="*/ 894388 h 903035"/>
              <a:gd name="connsiteX1" fmla="*/ 139700 w 3217333"/>
              <a:gd name="connsiteY1" fmla="*/ 890155 h 903035"/>
              <a:gd name="connsiteX2" fmla="*/ 249766 w 3217333"/>
              <a:gd name="connsiteY2" fmla="*/ 771622 h 903035"/>
              <a:gd name="connsiteX3" fmla="*/ 427566 w 3217333"/>
              <a:gd name="connsiteY3" fmla="*/ 521855 h 903035"/>
              <a:gd name="connsiteX4" fmla="*/ 558800 w 3217333"/>
              <a:gd name="connsiteY4" fmla="*/ 162022 h 903035"/>
              <a:gd name="connsiteX5" fmla="*/ 842433 w 3217333"/>
              <a:gd name="connsiteY5" fmla="*/ 149322 h 903035"/>
              <a:gd name="connsiteX6" fmla="*/ 1011766 w 3217333"/>
              <a:gd name="connsiteY6" fmla="*/ 521855 h 903035"/>
              <a:gd name="connsiteX7" fmla="*/ 1130300 w 3217333"/>
              <a:gd name="connsiteY7" fmla="*/ 674255 h 903035"/>
              <a:gd name="connsiteX8" fmla="*/ 1253066 w 3217333"/>
              <a:gd name="connsiteY8" fmla="*/ 822422 h 903035"/>
              <a:gd name="connsiteX9" fmla="*/ 1439333 w 3217333"/>
              <a:gd name="connsiteY9" fmla="*/ 864755 h 903035"/>
              <a:gd name="connsiteX10" fmla="*/ 1515533 w 3217333"/>
              <a:gd name="connsiteY10" fmla="*/ 873222 h 903035"/>
              <a:gd name="connsiteX11" fmla="*/ 1638300 w 3217333"/>
              <a:gd name="connsiteY11" fmla="*/ 877455 h 903035"/>
              <a:gd name="connsiteX12" fmla="*/ 1752600 w 3217333"/>
              <a:gd name="connsiteY12" fmla="*/ 835122 h 903035"/>
              <a:gd name="connsiteX13" fmla="*/ 1828800 w 3217333"/>
              <a:gd name="connsiteY13" fmla="*/ 780088 h 903035"/>
              <a:gd name="connsiteX14" fmla="*/ 1917700 w 3217333"/>
              <a:gd name="connsiteY14" fmla="*/ 674255 h 903035"/>
              <a:gd name="connsiteX15" fmla="*/ 1968500 w 3217333"/>
              <a:gd name="connsiteY15" fmla="*/ 564188 h 903035"/>
              <a:gd name="connsiteX16" fmla="*/ 2048933 w 3217333"/>
              <a:gd name="connsiteY16" fmla="*/ 432955 h 903035"/>
              <a:gd name="connsiteX17" fmla="*/ 2154766 w 3217333"/>
              <a:gd name="connsiteY17" fmla="*/ 242455 h 903035"/>
              <a:gd name="connsiteX18" fmla="*/ 2264833 w 3217333"/>
              <a:gd name="connsiteY18" fmla="*/ 60422 h 903035"/>
              <a:gd name="connsiteX19" fmla="*/ 2527300 w 3217333"/>
              <a:gd name="connsiteY19" fmla="*/ 5388 h 903035"/>
              <a:gd name="connsiteX20" fmla="*/ 2679700 w 3217333"/>
              <a:gd name="connsiteY20" fmla="*/ 174722 h 903035"/>
              <a:gd name="connsiteX21" fmla="*/ 2836333 w 3217333"/>
              <a:gd name="connsiteY21" fmla="*/ 504922 h 903035"/>
              <a:gd name="connsiteX22" fmla="*/ 2959100 w 3217333"/>
              <a:gd name="connsiteY22" fmla="*/ 729288 h 903035"/>
              <a:gd name="connsiteX23" fmla="*/ 3069166 w 3217333"/>
              <a:gd name="connsiteY23" fmla="*/ 809722 h 903035"/>
              <a:gd name="connsiteX24" fmla="*/ 3217333 w 3217333"/>
              <a:gd name="connsiteY24" fmla="*/ 856288 h 903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217333" h="903035">
                <a:moveTo>
                  <a:pt x="0" y="894388"/>
                </a:moveTo>
                <a:cubicBezTo>
                  <a:pt x="49036" y="902502"/>
                  <a:pt x="98073" y="910616"/>
                  <a:pt x="139700" y="890155"/>
                </a:cubicBezTo>
                <a:cubicBezTo>
                  <a:pt x="181327" y="869694"/>
                  <a:pt x="201788" y="833005"/>
                  <a:pt x="249766" y="771622"/>
                </a:cubicBezTo>
                <a:cubicBezTo>
                  <a:pt x="297744" y="710239"/>
                  <a:pt x="376060" y="623455"/>
                  <a:pt x="427566" y="521855"/>
                </a:cubicBezTo>
                <a:cubicBezTo>
                  <a:pt x="479072" y="420255"/>
                  <a:pt x="489656" y="224111"/>
                  <a:pt x="558800" y="162022"/>
                </a:cubicBezTo>
                <a:cubicBezTo>
                  <a:pt x="627945" y="99933"/>
                  <a:pt x="766939" y="89350"/>
                  <a:pt x="842433" y="149322"/>
                </a:cubicBezTo>
                <a:cubicBezTo>
                  <a:pt x="917927" y="209294"/>
                  <a:pt x="963788" y="434366"/>
                  <a:pt x="1011766" y="521855"/>
                </a:cubicBezTo>
                <a:cubicBezTo>
                  <a:pt x="1059744" y="609344"/>
                  <a:pt x="1090083" y="624161"/>
                  <a:pt x="1130300" y="674255"/>
                </a:cubicBezTo>
                <a:cubicBezTo>
                  <a:pt x="1170517" y="724349"/>
                  <a:pt x="1201561" y="790672"/>
                  <a:pt x="1253066" y="822422"/>
                </a:cubicBezTo>
                <a:cubicBezTo>
                  <a:pt x="1304572" y="854172"/>
                  <a:pt x="1395588" y="856288"/>
                  <a:pt x="1439333" y="864755"/>
                </a:cubicBezTo>
                <a:cubicBezTo>
                  <a:pt x="1483078" y="873222"/>
                  <a:pt x="1482372" y="871105"/>
                  <a:pt x="1515533" y="873222"/>
                </a:cubicBezTo>
                <a:cubicBezTo>
                  <a:pt x="1548694" y="875339"/>
                  <a:pt x="1598789" y="883805"/>
                  <a:pt x="1638300" y="877455"/>
                </a:cubicBezTo>
                <a:cubicBezTo>
                  <a:pt x="1677811" y="871105"/>
                  <a:pt x="1720850" y="851350"/>
                  <a:pt x="1752600" y="835122"/>
                </a:cubicBezTo>
                <a:cubicBezTo>
                  <a:pt x="1784350" y="818894"/>
                  <a:pt x="1801283" y="806899"/>
                  <a:pt x="1828800" y="780088"/>
                </a:cubicBezTo>
                <a:cubicBezTo>
                  <a:pt x="1856317" y="753277"/>
                  <a:pt x="1894417" y="710238"/>
                  <a:pt x="1917700" y="674255"/>
                </a:cubicBezTo>
                <a:cubicBezTo>
                  <a:pt x="1940983" y="638272"/>
                  <a:pt x="1946628" y="604405"/>
                  <a:pt x="1968500" y="564188"/>
                </a:cubicBezTo>
                <a:cubicBezTo>
                  <a:pt x="1990372" y="523971"/>
                  <a:pt x="2017889" y="486577"/>
                  <a:pt x="2048933" y="432955"/>
                </a:cubicBezTo>
                <a:cubicBezTo>
                  <a:pt x="2079977" y="379333"/>
                  <a:pt x="2118783" y="304544"/>
                  <a:pt x="2154766" y="242455"/>
                </a:cubicBezTo>
                <a:cubicBezTo>
                  <a:pt x="2190749" y="180366"/>
                  <a:pt x="2202744" y="99933"/>
                  <a:pt x="2264833" y="60422"/>
                </a:cubicBezTo>
                <a:cubicBezTo>
                  <a:pt x="2326922" y="20911"/>
                  <a:pt x="2458156" y="-13662"/>
                  <a:pt x="2527300" y="5388"/>
                </a:cubicBezTo>
                <a:cubicBezTo>
                  <a:pt x="2596444" y="24438"/>
                  <a:pt x="2628195" y="91466"/>
                  <a:pt x="2679700" y="174722"/>
                </a:cubicBezTo>
                <a:cubicBezTo>
                  <a:pt x="2731206" y="257978"/>
                  <a:pt x="2789766" y="412494"/>
                  <a:pt x="2836333" y="504922"/>
                </a:cubicBezTo>
                <a:cubicBezTo>
                  <a:pt x="2882900" y="597350"/>
                  <a:pt x="2920295" y="678488"/>
                  <a:pt x="2959100" y="729288"/>
                </a:cubicBezTo>
                <a:cubicBezTo>
                  <a:pt x="2997905" y="780088"/>
                  <a:pt x="3026127" y="788555"/>
                  <a:pt x="3069166" y="809722"/>
                </a:cubicBezTo>
                <a:cubicBezTo>
                  <a:pt x="3112205" y="830889"/>
                  <a:pt x="3093861" y="844294"/>
                  <a:pt x="3217333" y="856288"/>
                </a:cubicBezTo>
              </a:path>
            </a:pathLst>
          </a:cu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6"/>
          <p:cNvSpPr/>
          <p:nvPr/>
        </p:nvSpPr>
        <p:spPr>
          <a:xfrm>
            <a:off x="371099" y="1893903"/>
            <a:ext cx="3424767" cy="1092603"/>
          </a:xfrm>
          <a:custGeom>
            <a:avLst/>
            <a:gdLst>
              <a:gd name="connsiteX0" fmla="*/ 0 w 3424767"/>
              <a:gd name="connsiteY0" fmla="*/ 1092603 h 1092603"/>
              <a:gd name="connsiteX1" fmla="*/ 613833 w 3424767"/>
              <a:gd name="connsiteY1" fmla="*/ 906336 h 1092603"/>
              <a:gd name="connsiteX2" fmla="*/ 1079500 w 3424767"/>
              <a:gd name="connsiteY2" fmla="*/ 8870 h 1092603"/>
              <a:gd name="connsiteX3" fmla="*/ 1629833 w 3424767"/>
              <a:gd name="connsiteY3" fmla="*/ 961370 h 1092603"/>
              <a:gd name="connsiteX4" fmla="*/ 2345267 w 3424767"/>
              <a:gd name="connsiteY4" fmla="*/ 957136 h 1092603"/>
              <a:gd name="connsiteX5" fmla="*/ 2798233 w 3424767"/>
              <a:gd name="connsiteY5" fmla="*/ 403 h 1092603"/>
              <a:gd name="connsiteX6" fmla="*/ 3424767 w 3424767"/>
              <a:gd name="connsiteY6" fmla="*/ 1084136 h 1092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24767" h="1092603">
                <a:moveTo>
                  <a:pt x="0" y="1092603"/>
                </a:moveTo>
                <a:cubicBezTo>
                  <a:pt x="216958" y="1089780"/>
                  <a:pt x="433916" y="1086958"/>
                  <a:pt x="613833" y="906336"/>
                </a:cubicBezTo>
                <a:cubicBezTo>
                  <a:pt x="793750" y="725714"/>
                  <a:pt x="910167" y="-302"/>
                  <a:pt x="1079500" y="8870"/>
                </a:cubicBezTo>
                <a:cubicBezTo>
                  <a:pt x="1248833" y="18042"/>
                  <a:pt x="1418872" y="803326"/>
                  <a:pt x="1629833" y="961370"/>
                </a:cubicBezTo>
                <a:cubicBezTo>
                  <a:pt x="1840794" y="1119414"/>
                  <a:pt x="2150534" y="1117297"/>
                  <a:pt x="2345267" y="957136"/>
                </a:cubicBezTo>
                <a:cubicBezTo>
                  <a:pt x="2540000" y="796975"/>
                  <a:pt x="2618316" y="-20764"/>
                  <a:pt x="2798233" y="403"/>
                </a:cubicBezTo>
                <a:cubicBezTo>
                  <a:pt x="2978150" y="21570"/>
                  <a:pt x="3201458" y="552853"/>
                  <a:pt x="3424767" y="1084136"/>
                </a:cubicBezTo>
              </a:path>
            </a:pathLst>
          </a:cu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Arrow Connector 35"/>
          <p:cNvCxnSpPr/>
          <p:nvPr/>
        </p:nvCxnSpPr>
        <p:spPr>
          <a:xfrm>
            <a:off x="1175432" y="2440204"/>
            <a:ext cx="55880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2958512" y="2396801"/>
            <a:ext cx="55880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1454832" y="3141492"/>
            <a:ext cx="1783080" cy="0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headEnd type="triangle"/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grpSp>
        <p:nvGrpSpPr>
          <p:cNvPr id="49" name="Group 48"/>
          <p:cNvGrpSpPr/>
          <p:nvPr/>
        </p:nvGrpSpPr>
        <p:grpSpPr>
          <a:xfrm>
            <a:off x="955968" y="1985221"/>
            <a:ext cx="184666" cy="1722985"/>
            <a:chOff x="2056012" y="1617087"/>
            <a:chExt cx="184666" cy="1722985"/>
          </a:xfrm>
        </p:grpSpPr>
        <p:cxnSp>
          <p:nvCxnSpPr>
            <p:cNvPr id="47" name="Straight Connector 46"/>
            <p:cNvCxnSpPr/>
            <p:nvPr/>
          </p:nvCxnSpPr>
          <p:spPr>
            <a:xfrm>
              <a:off x="2159000" y="1617087"/>
              <a:ext cx="0" cy="149627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/>
                <p:cNvSpPr txBox="1"/>
                <p:nvPr/>
              </p:nvSpPr>
              <p:spPr>
                <a:xfrm>
                  <a:off x="2056012" y="3063073"/>
                  <a:ext cx="18466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oMath>
                    </m:oMathPara>
                  </a14:m>
                  <a:endParaRPr lang="en-US" dirty="0">
                    <a:latin typeface="Cambria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48" name="TextBox 4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56012" y="3063073"/>
                  <a:ext cx="184666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33333" r="-30000"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0" name="Group 49"/>
          <p:cNvGrpSpPr/>
          <p:nvPr/>
        </p:nvGrpSpPr>
        <p:grpSpPr>
          <a:xfrm>
            <a:off x="5061615" y="1846267"/>
            <a:ext cx="3474731" cy="1187873"/>
            <a:chOff x="853440" y="1356360"/>
            <a:chExt cx="2184400" cy="746760"/>
          </a:xfrm>
        </p:grpSpPr>
        <p:cxnSp>
          <p:nvCxnSpPr>
            <p:cNvPr id="51" name="Straight Connector 50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3" name="Freeform 52"/>
          <p:cNvSpPr/>
          <p:nvPr/>
        </p:nvSpPr>
        <p:spPr>
          <a:xfrm>
            <a:off x="5080243" y="2139753"/>
            <a:ext cx="3217333" cy="903035"/>
          </a:xfrm>
          <a:custGeom>
            <a:avLst/>
            <a:gdLst>
              <a:gd name="connsiteX0" fmla="*/ 0 w 3217333"/>
              <a:gd name="connsiteY0" fmla="*/ 894388 h 903035"/>
              <a:gd name="connsiteX1" fmla="*/ 139700 w 3217333"/>
              <a:gd name="connsiteY1" fmla="*/ 890155 h 903035"/>
              <a:gd name="connsiteX2" fmla="*/ 249766 w 3217333"/>
              <a:gd name="connsiteY2" fmla="*/ 771622 h 903035"/>
              <a:gd name="connsiteX3" fmla="*/ 427566 w 3217333"/>
              <a:gd name="connsiteY3" fmla="*/ 521855 h 903035"/>
              <a:gd name="connsiteX4" fmla="*/ 558800 w 3217333"/>
              <a:gd name="connsiteY4" fmla="*/ 162022 h 903035"/>
              <a:gd name="connsiteX5" fmla="*/ 842433 w 3217333"/>
              <a:gd name="connsiteY5" fmla="*/ 149322 h 903035"/>
              <a:gd name="connsiteX6" fmla="*/ 1011766 w 3217333"/>
              <a:gd name="connsiteY6" fmla="*/ 521855 h 903035"/>
              <a:gd name="connsiteX7" fmla="*/ 1130300 w 3217333"/>
              <a:gd name="connsiteY7" fmla="*/ 674255 h 903035"/>
              <a:gd name="connsiteX8" fmla="*/ 1253066 w 3217333"/>
              <a:gd name="connsiteY8" fmla="*/ 822422 h 903035"/>
              <a:gd name="connsiteX9" fmla="*/ 1439333 w 3217333"/>
              <a:gd name="connsiteY9" fmla="*/ 864755 h 903035"/>
              <a:gd name="connsiteX10" fmla="*/ 1515533 w 3217333"/>
              <a:gd name="connsiteY10" fmla="*/ 873222 h 903035"/>
              <a:gd name="connsiteX11" fmla="*/ 1638300 w 3217333"/>
              <a:gd name="connsiteY11" fmla="*/ 877455 h 903035"/>
              <a:gd name="connsiteX12" fmla="*/ 1752600 w 3217333"/>
              <a:gd name="connsiteY12" fmla="*/ 835122 h 903035"/>
              <a:gd name="connsiteX13" fmla="*/ 1828800 w 3217333"/>
              <a:gd name="connsiteY13" fmla="*/ 780088 h 903035"/>
              <a:gd name="connsiteX14" fmla="*/ 1917700 w 3217333"/>
              <a:gd name="connsiteY14" fmla="*/ 674255 h 903035"/>
              <a:gd name="connsiteX15" fmla="*/ 1968500 w 3217333"/>
              <a:gd name="connsiteY15" fmla="*/ 564188 h 903035"/>
              <a:gd name="connsiteX16" fmla="*/ 2048933 w 3217333"/>
              <a:gd name="connsiteY16" fmla="*/ 432955 h 903035"/>
              <a:gd name="connsiteX17" fmla="*/ 2154766 w 3217333"/>
              <a:gd name="connsiteY17" fmla="*/ 242455 h 903035"/>
              <a:gd name="connsiteX18" fmla="*/ 2264833 w 3217333"/>
              <a:gd name="connsiteY18" fmla="*/ 60422 h 903035"/>
              <a:gd name="connsiteX19" fmla="*/ 2527300 w 3217333"/>
              <a:gd name="connsiteY19" fmla="*/ 5388 h 903035"/>
              <a:gd name="connsiteX20" fmla="*/ 2679700 w 3217333"/>
              <a:gd name="connsiteY20" fmla="*/ 174722 h 903035"/>
              <a:gd name="connsiteX21" fmla="*/ 2836333 w 3217333"/>
              <a:gd name="connsiteY21" fmla="*/ 504922 h 903035"/>
              <a:gd name="connsiteX22" fmla="*/ 2959100 w 3217333"/>
              <a:gd name="connsiteY22" fmla="*/ 729288 h 903035"/>
              <a:gd name="connsiteX23" fmla="*/ 3069166 w 3217333"/>
              <a:gd name="connsiteY23" fmla="*/ 809722 h 903035"/>
              <a:gd name="connsiteX24" fmla="*/ 3217333 w 3217333"/>
              <a:gd name="connsiteY24" fmla="*/ 856288 h 903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217333" h="903035">
                <a:moveTo>
                  <a:pt x="0" y="894388"/>
                </a:moveTo>
                <a:cubicBezTo>
                  <a:pt x="49036" y="902502"/>
                  <a:pt x="98073" y="910616"/>
                  <a:pt x="139700" y="890155"/>
                </a:cubicBezTo>
                <a:cubicBezTo>
                  <a:pt x="181327" y="869694"/>
                  <a:pt x="201788" y="833005"/>
                  <a:pt x="249766" y="771622"/>
                </a:cubicBezTo>
                <a:cubicBezTo>
                  <a:pt x="297744" y="710239"/>
                  <a:pt x="376060" y="623455"/>
                  <a:pt x="427566" y="521855"/>
                </a:cubicBezTo>
                <a:cubicBezTo>
                  <a:pt x="479072" y="420255"/>
                  <a:pt x="489656" y="224111"/>
                  <a:pt x="558800" y="162022"/>
                </a:cubicBezTo>
                <a:cubicBezTo>
                  <a:pt x="627945" y="99933"/>
                  <a:pt x="766939" y="89350"/>
                  <a:pt x="842433" y="149322"/>
                </a:cubicBezTo>
                <a:cubicBezTo>
                  <a:pt x="917927" y="209294"/>
                  <a:pt x="963788" y="434366"/>
                  <a:pt x="1011766" y="521855"/>
                </a:cubicBezTo>
                <a:cubicBezTo>
                  <a:pt x="1059744" y="609344"/>
                  <a:pt x="1090083" y="624161"/>
                  <a:pt x="1130300" y="674255"/>
                </a:cubicBezTo>
                <a:cubicBezTo>
                  <a:pt x="1170517" y="724349"/>
                  <a:pt x="1201561" y="790672"/>
                  <a:pt x="1253066" y="822422"/>
                </a:cubicBezTo>
                <a:cubicBezTo>
                  <a:pt x="1304572" y="854172"/>
                  <a:pt x="1395588" y="856288"/>
                  <a:pt x="1439333" y="864755"/>
                </a:cubicBezTo>
                <a:cubicBezTo>
                  <a:pt x="1483078" y="873222"/>
                  <a:pt x="1482372" y="871105"/>
                  <a:pt x="1515533" y="873222"/>
                </a:cubicBezTo>
                <a:cubicBezTo>
                  <a:pt x="1548694" y="875339"/>
                  <a:pt x="1598789" y="883805"/>
                  <a:pt x="1638300" y="877455"/>
                </a:cubicBezTo>
                <a:cubicBezTo>
                  <a:pt x="1677811" y="871105"/>
                  <a:pt x="1720850" y="851350"/>
                  <a:pt x="1752600" y="835122"/>
                </a:cubicBezTo>
                <a:cubicBezTo>
                  <a:pt x="1784350" y="818894"/>
                  <a:pt x="1801283" y="806899"/>
                  <a:pt x="1828800" y="780088"/>
                </a:cubicBezTo>
                <a:cubicBezTo>
                  <a:pt x="1856317" y="753277"/>
                  <a:pt x="1894417" y="710238"/>
                  <a:pt x="1917700" y="674255"/>
                </a:cubicBezTo>
                <a:cubicBezTo>
                  <a:pt x="1940983" y="638272"/>
                  <a:pt x="1946628" y="604405"/>
                  <a:pt x="1968500" y="564188"/>
                </a:cubicBezTo>
                <a:cubicBezTo>
                  <a:pt x="1990372" y="523971"/>
                  <a:pt x="2017889" y="486577"/>
                  <a:pt x="2048933" y="432955"/>
                </a:cubicBezTo>
                <a:cubicBezTo>
                  <a:pt x="2079977" y="379333"/>
                  <a:pt x="2118783" y="304544"/>
                  <a:pt x="2154766" y="242455"/>
                </a:cubicBezTo>
                <a:cubicBezTo>
                  <a:pt x="2190749" y="180366"/>
                  <a:pt x="2202744" y="99933"/>
                  <a:pt x="2264833" y="60422"/>
                </a:cubicBezTo>
                <a:cubicBezTo>
                  <a:pt x="2326922" y="20911"/>
                  <a:pt x="2458156" y="-13662"/>
                  <a:pt x="2527300" y="5388"/>
                </a:cubicBezTo>
                <a:cubicBezTo>
                  <a:pt x="2596444" y="24438"/>
                  <a:pt x="2628195" y="91466"/>
                  <a:pt x="2679700" y="174722"/>
                </a:cubicBezTo>
                <a:cubicBezTo>
                  <a:pt x="2731206" y="257978"/>
                  <a:pt x="2789766" y="412494"/>
                  <a:pt x="2836333" y="504922"/>
                </a:cubicBezTo>
                <a:cubicBezTo>
                  <a:pt x="2882900" y="597350"/>
                  <a:pt x="2920295" y="678488"/>
                  <a:pt x="2959100" y="729288"/>
                </a:cubicBezTo>
                <a:cubicBezTo>
                  <a:pt x="2997905" y="780088"/>
                  <a:pt x="3026127" y="788555"/>
                  <a:pt x="3069166" y="809722"/>
                </a:cubicBezTo>
                <a:cubicBezTo>
                  <a:pt x="3112205" y="830889"/>
                  <a:pt x="3093861" y="844294"/>
                  <a:pt x="3217333" y="856288"/>
                </a:cubicBezTo>
              </a:path>
            </a:pathLst>
          </a:cu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" name="Straight Arrow Connector 54"/>
          <p:cNvCxnSpPr/>
          <p:nvPr/>
        </p:nvCxnSpPr>
        <p:spPr>
          <a:xfrm>
            <a:off x="5186972" y="2590151"/>
            <a:ext cx="396291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>
            <a:off x="6650454" y="2956344"/>
            <a:ext cx="137660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>
            <a:off x="5385117" y="3197774"/>
            <a:ext cx="2026946" cy="0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headEnd type="triangle"/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grpSp>
        <p:nvGrpSpPr>
          <p:cNvPr id="61" name="Group 60"/>
          <p:cNvGrpSpPr/>
          <p:nvPr/>
        </p:nvGrpSpPr>
        <p:grpSpPr>
          <a:xfrm>
            <a:off x="5949120" y="1983166"/>
            <a:ext cx="184666" cy="1759580"/>
            <a:chOff x="2060255" y="1617087"/>
            <a:chExt cx="184666" cy="1759580"/>
          </a:xfrm>
        </p:grpSpPr>
        <p:cxnSp>
          <p:nvCxnSpPr>
            <p:cNvPr id="62" name="Straight Connector 61"/>
            <p:cNvCxnSpPr/>
            <p:nvPr/>
          </p:nvCxnSpPr>
          <p:spPr>
            <a:xfrm>
              <a:off x="2159000" y="1617087"/>
              <a:ext cx="0" cy="149627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TextBox 62"/>
                <p:cNvSpPr txBox="1"/>
                <p:nvPr/>
              </p:nvSpPr>
              <p:spPr>
                <a:xfrm>
                  <a:off x="2060255" y="3099668"/>
                  <a:ext cx="18466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oMath>
                    </m:oMathPara>
                  </a14:m>
                  <a:endParaRPr lang="en-US" dirty="0">
                    <a:latin typeface="Cambria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63" name="TextBox 6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60255" y="3099668"/>
                  <a:ext cx="184666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33333" r="-30000"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4" name="Freeform 63"/>
          <p:cNvSpPr/>
          <p:nvPr/>
        </p:nvSpPr>
        <p:spPr>
          <a:xfrm>
            <a:off x="5090503" y="1734272"/>
            <a:ext cx="3418840" cy="1305942"/>
          </a:xfrm>
          <a:custGeom>
            <a:avLst/>
            <a:gdLst>
              <a:gd name="connsiteX0" fmla="*/ 0 w 3418840"/>
              <a:gd name="connsiteY0" fmla="*/ 1305942 h 1305942"/>
              <a:gd name="connsiteX1" fmla="*/ 299720 w 3418840"/>
              <a:gd name="connsiteY1" fmla="*/ 382 h 1305942"/>
              <a:gd name="connsiteX2" fmla="*/ 756920 w 3418840"/>
              <a:gd name="connsiteY2" fmla="*/ 1168782 h 1305942"/>
              <a:gd name="connsiteX3" fmla="*/ 2296160 w 3418840"/>
              <a:gd name="connsiteY3" fmla="*/ 1097662 h 1305942"/>
              <a:gd name="connsiteX4" fmla="*/ 3418840 w 3418840"/>
              <a:gd name="connsiteY4" fmla="*/ 1290702 h 1305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18840" h="1305942">
                <a:moveTo>
                  <a:pt x="0" y="1305942"/>
                </a:moveTo>
                <a:cubicBezTo>
                  <a:pt x="86783" y="664592"/>
                  <a:pt x="173567" y="23242"/>
                  <a:pt x="299720" y="382"/>
                </a:cubicBezTo>
                <a:cubicBezTo>
                  <a:pt x="425873" y="-22478"/>
                  <a:pt x="424180" y="985902"/>
                  <a:pt x="756920" y="1168782"/>
                </a:cubicBezTo>
                <a:cubicBezTo>
                  <a:pt x="1089660" y="1351662"/>
                  <a:pt x="1852507" y="1077342"/>
                  <a:pt x="2296160" y="1097662"/>
                </a:cubicBezTo>
                <a:cubicBezTo>
                  <a:pt x="2739813" y="1117982"/>
                  <a:pt x="3079326" y="1204342"/>
                  <a:pt x="3418840" y="1290702"/>
                </a:cubicBezTo>
              </a:path>
            </a:pathLst>
          </a:cu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TextBox 69"/>
          <p:cNvSpPr txBox="1"/>
          <p:nvPr/>
        </p:nvSpPr>
        <p:spPr>
          <a:xfrm>
            <a:off x="409642" y="789835"/>
            <a:ext cx="50767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chemeClr val="tx2"/>
                </a:solidFill>
              </a:rPr>
              <a:t>Minimise</a:t>
            </a:r>
            <a:r>
              <a:rPr lang="en-US" dirty="0" smtClean="0">
                <a:solidFill>
                  <a:schemeClr val="tx2"/>
                </a:solidFill>
              </a:rPr>
              <a:t> within </a:t>
            </a:r>
            <a:r>
              <a:rPr lang="en-US" dirty="0">
                <a:solidFill>
                  <a:schemeClr val="tx2"/>
                </a:solidFill>
              </a:rPr>
              <a:t>class variance (</a:t>
            </a:r>
            <a:r>
              <a:rPr lang="el-GR" dirty="0" smtClean="0">
                <a:solidFill>
                  <a:schemeClr val="tx2"/>
                </a:solidFill>
              </a:rPr>
              <a:t>σ</a:t>
            </a:r>
            <a:r>
              <a:rPr lang="en-US" baseline="-25000" dirty="0" smtClean="0">
                <a:solidFill>
                  <a:schemeClr val="tx2"/>
                </a:solidFill>
              </a:rPr>
              <a:t>W</a:t>
            </a:r>
            <a:r>
              <a:rPr lang="en-US" dirty="0" smtClean="0">
                <a:solidFill>
                  <a:schemeClr val="tx2"/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chemeClr val="tx2"/>
                </a:solidFill>
              </a:rPr>
              <a:t>Maximise</a:t>
            </a:r>
            <a:r>
              <a:rPr lang="en-US" dirty="0" smtClean="0">
                <a:solidFill>
                  <a:schemeClr val="tx2"/>
                </a:solidFill>
              </a:rPr>
              <a:t> between class variance (</a:t>
            </a:r>
            <a:r>
              <a:rPr lang="el-GR" dirty="0" smtClean="0">
                <a:solidFill>
                  <a:schemeClr val="tx2"/>
                </a:solidFill>
              </a:rPr>
              <a:t>σ</a:t>
            </a:r>
            <a:r>
              <a:rPr lang="en-US" baseline="-25000" dirty="0" smtClean="0">
                <a:solidFill>
                  <a:schemeClr val="tx2"/>
                </a:solidFill>
              </a:rPr>
              <a:t>B</a:t>
            </a:r>
            <a:r>
              <a:rPr lang="en-US" dirty="0" smtClean="0">
                <a:solidFill>
                  <a:schemeClr val="tx2"/>
                </a:solidFill>
              </a:rPr>
              <a:t>)</a:t>
            </a:r>
            <a:endParaRPr lang="en-US" baseline="-25000" dirty="0" smtClean="0">
              <a:solidFill>
                <a:schemeClr val="tx2"/>
              </a:solidFill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168091" y="4841300"/>
            <a:ext cx="383078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 smtClean="0">
                <a:solidFill>
                  <a:schemeClr val="tx2"/>
                </a:solidFill>
              </a:rPr>
              <a:t>Otsu (1979) </a:t>
            </a:r>
            <a:r>
              <a:rPr lang="en-US" sz="700" i="1" dirty="0" smtClean="0">
                <a:solidFill>
                  <a:schemeClr val="tx2"/>
                </a:solidFill>
              </a:rPr>
              <a:t>IEEE Transactions on Systems, Man and Cybernetics. </a:t>
            </a:r>
            <a:r>
              <a:rPr lang="en-US" sz="700" dirty="0" smtClean="0">
                <a:solidFill>
                  <a:schemeClr val="tx2"/>
                </a:solidFill>
              </a:rPr>
              <a:t>Vol SMC-9, No 1, p62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7886" y="2071569"/>
            <a:ext cx="493819" cy="32311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1002" y="2038330"/>
            <a:ext cx="493819" cy="323116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5128" y="2257208"/>
            <a:ext cx="493819" cy="323116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1847" y="2482552"/>
            <a:ext cx="493819" cy="32311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2354" y="3170914"/>
            <a:ext cx="347502" cy="323116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5885" y="3138551"/>
            <a:ext cx="347502" cy="323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737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Unimodal </a:t>
            </a:r>
            <a:r>
              <a:rPr lang="en-US" dirty="0" err="1" smtClean="0"/>
              <a:t>thresholding</a:t>
            </a:r>
            <a:r>
              <a:rPr lang="en-US" dirty="0" smtClean="0"/>
              <a:t> – Rosin’s method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34" name="TextBox 33"/>
          <p:cNvSpPr txBox="1"/>
          <p:nvPr/>
        </p:nvSpPr>
        <p:spPr>
          <a:xfrm>
            <a:off x="181267" y="4784909"/>
            <a:ext cx="383078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 smtClean="0">
                <a:solidFill>
                  <a:schemeClr val="tx2"/>
                </a:solidFill>
              </a:rPr>
              <a:t>Rosin (2001) </a:t>
            </a:r>
            <a:r>
              <a:rPr lang="en-US" sz="700" i="1" dirty="0" smtClean="0">
                <a:solidFill>
                  <a:schemeClr val="tx2"/>
                </a:solidFill>
              </a:rPr>
              <a:t>Pattern Recognition</a:t>
            </a:r>
            <a:r>
              <a:rPr lang="en-US" sz="700" dirty="0" smtClean="0">
                <a:solidFill>
                  <a:schemeClr val="tx2"/>
                </a:solidFill>
              </a:rPr>
              <a:t>. Vol 34, No 11, p2083</a:t>
            </a:r>
          </a:p>
        </p:txBody>
      </p:sp>
      <p:grpSp>
        <p:nvGrpSpPr>
          <p:cNvPr id="35" name="Group 34"/>
          <p:cNvGrpSpPr/>
          <p:nvPr/>
        </p:nvGrpSpPr>
        <p:grpSpPr>
          <a:xfrm>
            <a:off x="696806" y="1356310"/>
            <a:ext cx="3677073" cy="2607826"/>
            <a:chOff x="853440" y="1356360"/>
            <a:chExt cx="2184400" cy="746760"/>
          </a:xfrm>
        </p:grpSpPr>
        <p:cxnSp>
          <p:nvCxnSpPr>
            <p:cNvPr id="38" name="Straight Connector 37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" name="Freeform 2"/>
          <p:cNvSpPr/>
          <p:nvPr/>
        </p:nvSpPr>
        <p:spPr>
          <a:xfrm>
            <a:off x="746760" y="1358185"/>
            <a:ext cx="3305834" cy="2590944"/>
          </a:xfrm>
          <a:custGeom>
            <a:avLst/>
            <a:gdLst>
              <a:gd name="connsiteX0" fmla="*/ 0 w 2616200"/>
              <a:gd name="connsiteY0" fmla="*/ 2030124 h 2050444"/>
              <a:gd name="connsiteX1" fmla="*/ 259080 w 2616200"/>
              <a:gd name="connsiteY1" fmla="*/ 3204 h 2050444"/>
              <a:gd name="connsiteX2" fmla="*/ 721360 w 2616200"/>
              <a:gd name="connsiteY2" fmla="*/ 1572924 h 2050444"/>
              <a:gd name="connsiteX3" fmla="*/ 2616200 w 2616200"/>
              <a:gd name="connsiteY3" fmla="*/ 2050444 h 2050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16200" h="2050444">
                <a:moveTo>
                  <a:pt x="0" y="2030124"/>
                </a:moveTo>
                <a:cubicBezTo>
                  <a:pt x="69426" y="1054764"/>
                  <a:pt x="138853" y="79404"/>
                  <a:pt x="259080" y="3204"/>
                </a:cubicBezTo>
                <a:cubicBezTo>
                  <a:pt x="379307" y="-72996"/>
                  <a:pt x="328507" y="1231717"/>
                  <a:pt x="721360" y="1572924"/>
                </a:cubicBezTo>
                <a:cubicBezTo>
                  <a:pt x="1114213" y="1914131"/>
                  <a:pt x="1865206" y="1982287"/>
                  <a:pt x="2616200" y="2050444"/>
                </a:cubicBezTo>
              </a:path>
            </a:pathLst>
          </a:cu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TextBox 65"/>
          <p:cNvSpPr txBox="1"/>
          <p:nvPr/>
        </p:nvSpPr>
        <p:spPr>
          <a:xfrm>
            <a:off x="4231639" y="1436166"/>
            <a:ext cx="31191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Use shape of distribution to find threshold</a:t>
            </a:r>
            <a:endParaRPr lang="en-US" baseline="-25000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7600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Unimodal </a:t>
            </a:r>
            <a:r>
              <a:rPr lang="en-US" dirty="0" err="1" smtClean="0"/>
              <a:t>thresholding</a:t>
            </a:r>
            <a:r>
              <a:rPr lang="en-US" dirty="0" smtClean="0"/>
              <a:t> – Rosin’s method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34" name="TextBox 33"/>
          <p:cNvSpPr txBox="1"/>
          <p:nvPr/>
        </p:nvSpPr>
        <p:spPr>
          <a:xfrm>
            <a:off x="181267" y="4784909"/>
            <a:ext cx="383078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 smtClean="0">
                <a:solidFill>
                  <a:schemeClr val="tx2"/>
                </a:solidFill>
              </a:rPr>
              <a:t>Rosin (2001) </a:t>
            </a:r>
            <a:r>
              <a:rPr lang="en-US" sz="700" i="1" dirty="0" smtClean="0">
                <a:solidFill>
                  <a:schemeClr val="tx2"/>
                </a:solidFill>
              </a:rPr>
              <a:t>Pattern Recognition</a:t>
            </a:r>
            <a:r>
              <a:rPr lang="en-US" sz="700" dirty="0" smtClean="0">
                <a:solidFill>
                  <a:schemeClr val="tx2"/>
                </a:solidFill>
              </a:rPr>
              <a:t>. Vol 34, No 11, p2083</a:t>
            </a:r>
          </a:p>
        </p:txBody>
      </p:sp>
      <p:grpSp>
        <p:nvGrpSpPr>
          <p:cNvPr id="35" name="Group 34"/>
          <p:cNvGrpSpPr/>
          <p:nvPr/>
        </p:nvGrpSpPr>
        <p:grpSpPr>
          <a:xfrm>
            <a:off x="696806" y="1356310"/>
            <a:ext cx="3677073" cy="2607826"/>
            <a:chOff x="853440" y="1356360"/>
            <a:chExt cx="2184400" cy="746760"/>
          </a:xfrm>
        </p:grpSpPr>
        <p:cxnSp>
          <p:nvCxnSpPr>
            <p:cNvPr id="38" name="Straight Connector 37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" name="Freeform 2"/>
          <p:cNvSpPr/>
          <p:nvPr/>
        </p:nvSpPr>
        <p:spPr>
          <a:xfrm>
            <a:off x="746760" y="1358185"/>
            <a:ext cx="3305834" cy="2590944"/>
          </a:xfrm>
          <a:custGeom>
            <a:avLst/>
            <a:gdLst>
              <a:gd name="connsiteX0" fmla="*/ 0 w 2616200"/>
              <a:gd name="connsiteY0" fmla="*/ 2030124 h 2050444"/>
              <a:gd name="connsiteX1" fmla="*/ 259080 w 2616200"/>
              <a:gd name="connsiteY1" fmla="*/ 3204 h 2050444"/>
              <a:gd name="connsiteX2" fmla="*/ 721360 w 2616200"/>
              <a:gd name="connsiteY2" fmla="*/ 1572924 h 2050444"/>
              <a:gd name="connsiteX3" fmla="*/ 2616200 w 2616200"/>
              <a:gd name="connsiteY3" fmla="*/ 2050444 h 2050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16200" h="2050444">
                <a:moveTo>
                  <a:pt x="0" y="2030124"/>
                </a:moveTo>
                <a:cubicBezTo>
                  <a:pt x="69426" y="1054764"/>
                  <a:pt x="138853" y="79404"/>
                  <a:pt x="259080" y="3204"/>
                </a:cubicBezTo>
                <a:cubicBezTo>
                  <a:pt x="379307" y="-72996"/>
                  <a:pt x="328507" y="1231717"/>
                  <a:pt x="721360" y="1572924"/>
                </a:cubicBezTo>
                <a:cubicBezTo>
                  <a:pt x="1114213" y="1914131"/>
                  <a:pt x="1865206" y="1982287"/>
                  <a:pt x="2616200" y="2050444"/>
                </a:cubicBezTo>
              </a:path>
            </a:pathLst>
          </a:cu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/>
          <p:cNvGrpSpPr/>
          <p:nvPr/>
        </p:nvGrpSpPr>
        <p:grpSpPr>
          <a:xfrm>
            <a:off x="1476586" y="2977796"/>
            <a:ext cx="184666" cy="1523336"/>
            <a:chOff x="2056012" y="1617087"/>
            <a:chExt cx="146142" cy="1767356"/>
          </a:xfrm>
        </p:grpSpPr>
        <p:cxnSp>
          <p:nvCxnSpPr>
            <p:cNvPr id="45" name="Straight Connector 44"/>
            <p:cNvCxnSpPr/>
            <p:nvPr/>
          </p:nvCxnSpPr>
          <p:spPr>
            <a:xfrm>
              <a:off x="2159000" y="1617087"/>
              <a:ext cx="0" cy="149627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Box 53"/>
                <p:cNvSpPr txBox="1"/>
                <p:nvPr/>
              </p:nvSpPr>
              <p:spPr>
                <a:xfrm>
                  <a:off x="2056012" y="3063072"/>
                  <a:ext cx="146142" cy="32137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oMath>
                    </m:oMathPara>
                  </a14:m>
                  <a:endParaRPr lang="en-US" dirty="0">
                    <a:latin typeface="Cambria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54" name="TextBox 5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56012" y="3063072"/>
                  <a:ext cx="146142" cy="321371"/>
                </a:xfrm>
                <a:prstGeom prst="rect">
                  <a:avLst/>
                </a:prstGeom>
                <a:blipFill>
                  <a:blip r:embed="rId3"/>
                  <a:stretch>
                    <a:fillRect l="-32258" r="-25806"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7" name="Straight Connector 6"/>
          <p:cNvCxnSpPr>
            <a:stCxn id="3" idx="1"/>
          </p:cNvCxnSpPr>
          <p:nvPr/>
        </p:nvCxnSpPr>
        <p:spPr>
          <a:xfrm>
            <a:off x="1074134" y="1362234"/>
            <a:ext cx="2740946" cy="2539155"/>
          </a:xfrm>
          <a:prstGeom prst="line">
            <a:avLst/>
          </a:prstGeom>
          <a:ln w="28575">
            <a:prstDash val="dash"/>
          </a:ln>
          <a:effectLst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 flipH="1">
            <a:off x="1577230" y="2631811"/>
            <a:ext cx="789138" cy="691971"/>
          </a:xfrm>
          <a:prstGeom prst="line">
            <a:avLst/>
          </a:prstGeom>
          <a:ln w="28575">
            <a:prstDash val="dash"/>
          </a:ln>
          <a:effectLst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4231639" y="1436166"/>
            <a:ext cx="31191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Use shape of distribution to find threshold</a:t>
            </a:r>
            <a:endParaRPr lang="en-US" baseline="-25000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1328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Try it out – Otsu’s method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9184" y="1046136"/>
            <a:ext cx="8031703" cy="3696449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68091" y="4841300"/>
            <a:ext cx="383078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 smtClean="0">
                <a:solidFill>
                  <a:schemeClr val="tx2"/>
                </a:solidFill>
              </a:rPr>
              <a:t>Otsu (1979) </a:t>
            </a:r>
            <a:r>
              <a:rPr lang="en-US" sz="700" i="1" dirty="0" smtClean="0">
                <a:solidFill>
                  <a:schemeClr val="tx2"/>
                </a:solidFill>
              </a:rPr>
              <a:t>IEEE Transactions on Systems, Man and Cybernetics. </a:t>
            </a:r>
            <a:r>
              <a:rPr lang="en-US" sz="700" dirty="0" smtClean="0">
                <a:solidFill>
                  <a:schemeClr val="tx2"/>
                </a:solidFill>
              </a:rPr>
              <a:t>Vol SMC-9, No 1, p62</a:t>
            </a:r>
          </a:p>
        </p:txBody>
      </p:sp>
    </p:spTree>
    <p:extLst>
      <p:ext uri="{BB962C8B-B14F-4D97-AF65-F5344CB8AC3E}">
        <p14:creationId xmlns:p14="http://schemas.microsoft.com/office/powerpoint/2010/main" val="1120698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Many, many other methods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15" name="TextBox 14"/>
          <p:cNvSpPr txBox="1"/>
          <p:nvPr/>
        </p:nvSpPr>
        <p:spPr>
          <a:xfrm>
            <a:off x="102148" y="4806131"/>
            <a:ext cx="468526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sz="700" dirty="0" err="1" smtClean="0">
                <a:solidFill>
                  <a:schemeClr val="bg1">
                    <a:lumMod val="50000"/>
                  </a:schemeClr>
                </a:solidFill>
              </a:rPr>
              <a:t>Kapur</a:t>
            </a:r>
            <a:r>
              <a:rPr lang="en-US" sz="7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700" dirty="0" smtClean="0">
                <a:solidFill>
                  <a:schemeClr val="bg1">
                    <a:lumMod val="50000"/>
                  </a:schemeClr>
                </a:solidFill>
              </a:rPr>
              <a:t>et al.  (1985) </a:t>
            </a:r>
            <a:r>
              <a:rPr lang="en-US" sz="700" i="1" dirty="0" smtClean="0">
                <a:solidFill>
                  <a:schemeClr val="bg1">
                    <a:lumMod val="50000"/>
                  </a:schemeClr>
                </a:solidFill>
              </a:rPr>
              <a:t>Graphical </a:t>
            </a:r>
            <a:r>
              <a:rPr lang="en-US" sz="700" i="1" dirty="0">
                <a:solidFill>
                  <a:schemeClr val="bg1">
                    <a:lumMod val="50000"/>
                  </a:schemeClr>
                </a:solidFill>
              </a:rPr>
              <a:t>Models and Image Processing</a:t>
            </a:r>
            <a:r>
              <a:rPr lang="en-US" sz="700" dirty="0">
                <a:solidFill>
                  <a:schemeClr val="bg1">
                    <a:lumMod val="50000"/>
                  </a:schemeClr>
                </a:solidFill>
              </a:rPr>
              <a:t> </a:t>
            </a:r>
            <a:r>
              <a:rPr lang="en-US" sz="700" dirty="0" smtClean="0">
                <a:solidFill>
                  <a:schemeClr val="bg1">
                    <a:lumMod val="50000"/>
                  </a:schemeClr>
                </a:solidFill>
              </a:rPr>
              <a:t>Vol 29, No 3, p273</a:t>
            </a:r>
            <a:endParaRPr lang="en-US" sz="7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3041" y="1144850"/>
            <a:ext cx="7837846" cy="3491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423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Not always that simple …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6990" y="1590645"/>
            <a:ext cx="3044130" cy="318846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21137" y="1590644"/>
            <a:ext cx="3121196" cy="318846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88351" y="843271"/>
            <a:ext cx="3574049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Open DAPI_3.tif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Pick a threshold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288407" y="2759776"/>
            <a:ext cx="6072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vs</a:t>
            </a: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2891601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5552176" cy="747374"/>
          </a:xfrm>
        </p:spPr>
        <p:txBody>
          <a:bodyPr/>
          <a:lstStyle/>
          <a:p>
            <a:r>
              <a:rPr lang="en-US" dirty="0" smtClean="0"/>
              <a:t>Aims</a:t>
            </a:r>
          </a:p>
          <a:p>
            <a:pPr lvl="1"/>
            <a:endParaRPr lang="en-US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365021" y="834001"/>
            <a:ext cx="813889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Introduction to fundamental image analysis principles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Using </a:t>
            </a:r>
            <a:r>
              <a:rPr lang="en-US" dirty="0" err="1" smtClean="0">
                <a:solidFill>
                  <a:schemeClr val="tx2"/>
                </a:solidFill>
              </a:rPr>
              <a:t>ImageJ</a:t>
            </a:r>
            <a:r>
              <a:rPr lang="en-US" dirty="0" smtClean="0">
                <a:solidFill>
                  <a:schemeClr val="tx2"/>
                </a:solidFill>
              </a:rPr>
              <a:t>/FIJI (but everything is general)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u="sng" dirty="0" smtClean="0">
                <a:solidFill>
                  <a:schemeClr val="tx2"/>
                </a:solidFill>
              </a:rPr>
              <a:t>Convert biological question into computational problem</a:t>
            </a: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</p:txBody>
      </p:sp>
      <p:sp>
        <p:nvSpPr>
          <p:cNvPr id="14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31632" y="2817773"/>
            <a:ext cx="2359167" cy="537044"/>
          </a:xfrm>
        </p:spPr>
        <p:txBody>
          <a:bodyPr/>
          <a:lstStyle/>
          <a:p>
            <a:r>
              <a:rPr lang="en-US" sz="1800" dirty="0" smtClean="0"/>
              <a:t>Disclaimer:</a:t>
            </a:r>
          </a:p>
          <a:p>
            <a:pPr lvl="1"/>
            <a:endParaRPr lang="en-US" dirty="0" smtClean="0"/>
          </a:p>
        </p:txBody>
      </p:sp>
      <p:sp>
        <p:nvSpPr>
          <p:cNvPr id="15" name="TextBox 14"/>
          <p:cNvSpPr txBox="1"/>
          <p:nvPr/>
        </p:nvSpPr>
        <p:spPr>
          <a:xfrm>
            <a:off x="5381521" y="4620280"/>
            <a:ext cx="37243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u="sng" dirty="0" smtClean="0">
                <a:solidFill>
                  <a:schemeClr val="tx2"/>
                </a:solidFill>
              </a:rPr>
              <a:t>Email me whenever – adam.tyson@icr.ac.uk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 smtClean="0">
              <a:solidFill>
                <a:schemeClr val="tx2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6921" y="3183661"/>
            <a:ext cx="658187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tx2"/>
                </a:solidFill>
              </a:rPr>
              <a:t>Some parts may be obvious, bear with me.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tx2"/>
                </a:solidFill>
              </a:rPr>
              <a:t>The focus is on understanding image analysis, not pressing buttons.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tx2"/>
                </a:solidFill>
              </a:rPr>
              <a:t>Like anything, requires practice.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3577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69016"/>
            <a:ext cx="7001440" cy="747374"/>
          </a:xfrm>
        </p:spPr>
        <p:txBody>
          <a:bodyPr/>
          <a:lstStyle/>
          <a:p>
            <a:r>
              <a:rPr lang="en-US" dirty="0" smtClean="0"/>
              <a:t>Background subtraction – e.g. </a:t>
            </a:r>
            <a:r>
              <a:rPr lang="en-US" dirty="0" err="1" smtClean="0"/>
              <a:t>vignetting</a:t>
            </a:r>
            <a:endParaRPr lang="en-US" dirty="0" smtClean="0"/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0680" y="2126402"/>
            <a:ext cx="2163208" cy="215688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93285" y="1513290"/>
            <a:ext cx="161811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tx2"/>
                </a:solidFill>
              </a:rPr>
              <a:t>Sample</a:t>
            </a:r>
          </a:p>
          <a:p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7549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69016"/>
            <a:ext cx="7001440" cy="747374"/>
          </a:xfrm>
        </p:spPr>
        <p:txBody>
          <a:bodyPr/>
          <a:lstStyle/>
          <a:p>
            <a:r>
              <a:rPr lang="en-US" dirty="0" smtClean="0"/>
              <a:t>Background subtraction – e.g. </a:t>
            </a:r>
            <a:r>
              <a:rPr lang="en-US" dirty="0" err="1" smtClean="0"/>
              <a:t>vignetting</a:t>
            </a:r>
            <a:endParaRPr lang="en-US" dirty="0" smtClean="0"/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63053" y="2114338"/>
            <a:ext cx="2156883" cy="215688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0680" y="2126402"/>
            <a:ext cx="2163208" cy="2156883"/>
          </a:xfrm>
          <a:prstGeom prst="rect">
            <a:avLst/>
          </a:prstGeom>
        </p:spPr>
      </p:pic>
      <p:sp>
        <p:nvSpPr>
          <p:cNvPr id="11" name="Multiply 10"/>
          <p:cNvSpPr/>
          <p:nvPr/>
        </p:nvSpPr>
        <p:spPr>
          <a:xfrm>
            <a:off x="2560320" y="2839720"/>
            <a:ext cx="614680" cy="640080"/>
          </a:xfrm>
          <a:prstGeom prst="mathMultiply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693285" y="1513290"/>
            <a:ext cx="161811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tx2"/>
                </a:solidFill>
              </a:rPr>
              <a:t>Sample</a:t>
            </a:r>
          </a:p>
          <a:p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318644" y="1527945"/>
            <a:ext cx="2101292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tx2"/>
                </a:solidFill>
              </a:rPr>
              <a:t>Microscope</a:t>
            </a:r>
          </a:p>
          <a:p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8304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69016"/>
            <a:ext cx="7001440" cy="747374"/>
          </a:xfrm>
        </p:spPr>
        <p:txBody>
          <a:bodyPr/>
          <a:lstStyle/>
          <a:p>
            <a:r>
              <a:rPr lang="en-US" dirty="0" smtClean="0"/>
              <a:t>Background subtraction – e.g. </a:t>
            </a:r>
            <a:r>
              <a:rPr lang="en-US" dirty="0" err="1" smtClean="0"/>
              <a:t>vignetting</a:t>
            </a:r>
            <a:endParaRPr lang="en-US" dirty="0" smtClean="0"/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63053" y="2114338"/>
            <a:ext cx="2156883" cy="215688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71920" y="2114338"/>
            <a:ext cx="2113279" cy="214422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0680" y="2126402"/>
            <a:ext cx="2163208" cy="2156883"/>
          </a:xfrm>
          <a:prstGeom prst="rect">
            <a:avLst/>
          </a:prstGeom>
        </p:spPr>
      </p:pic>
      <p:sp>
        <p:nvSpPr>
          <p:cNvPr id="11" name="Multiply 10"/>
          <p:cNvSpPr/>
          <p:nvPr/>
        </p:nvSpPr>
        <p:spPr>
          <a:xfrm>
            <a:off x="2560320" y="2839720"/>
            <a:ext cx="614680" cy="640080"/>
          </a:xfrm>
          <a:prstGeom prst="mathMultiply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Equal 11"/>
          <p:cNvSpPr/>
          <p:nvPr/>
        </p:nvSpPr>
        <p:spPr>
          <a:xfrm>
            <a:off x="5671608" y="2917823"/>
            <a:ext cx="619760" cy="574040"/>
          </a:xfrm>
          <a:prstGeom prst="mathEqual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93285" y="1513290"/>
            <a:ext cx="161811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tx2"/>
                </a:solidFill>
              </a:rPr>
              <a:t>Sample</a:t>
            </a:r>
          </a:p>
          <a:p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318644" y="1527945"/>
            <a:ext cx="2101292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tx2"/>
                </a:solidFill>
              </a:rPr>
              <a:t>Microscope</a:t>
            </a:r>
          </a:p>
          <a:p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719501" y="1507074"/>
            <a:ext cx="161811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tx2"/>
                </a:solidFill>
              </a:rPr>
              <a:t>Image</a:t>
            </a:r>
          </a:p>
          <a:p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1209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Background subtraction – e.g. </a:t>
            </a:r>
            <a:r>
              <a:rPr lang="en-US" dirty="0" err="1" smtClean="0"/>
              <a:t>vignetting</a:t>
            </a:r>
            <a:endParaRPr lang="en-US" dirty="0" smtClean="0"/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1646" y="1546329"/>
            <a:ext cx="2113279" cy="2144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071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Background subtraction – e.g. </a:t>
            </a:r>
            <a:r>
              <a:rPr lang="en-US" dirty="0" err="1" smtClean="0"/>
              <a:t>vignetting</a:t>
            </a:r>
            <a:endParaRPr lang="en-US" dirty="0" smtClean="0"/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63053" y="1570778"/>
            <a:ext cx="2156883" cy="215688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1646" y="1546329"/>
            <a:ext cx="2113279" cy="2144226"/>
          </a:xfrm>
          <a:prstGeom prst="rect">
            <a:avLst/>
          </a:prstGeom>
        </p:spPr>
      </p:pic>
      <p:sp>
        <p:nvSpPr>
          <p:cNvPr id="3" name="Division 2"/>
          <p:cNvSpPr/>
          <p:nvPr/>
        </p:nvSpPr>
        <p:spPr>
          <a:xfrm>
            <a:off x="2523888" y="2334574"/>
            <a:ext cx="751840" cy="653417"/>
          </a:xfrm>
          <a:prstGeom prst="mathDivide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235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Background subtraction – e.g. </a:t>
            </a:r>
            <a:r>
              <a:rPr lang="en-US" dirty="0" err="1" smtClean="0"/>
              <a:t>vignetting</a:t>
            </a:r>
            <a:endParaRPr lang="en-US" dirty="0" smtClean="0"/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63053" y="1570778"/>
            <a:ext cx="2156883" cy="215688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1646" y="1546329"/>
            <a:ext cx="2113279" cy="214422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34044" y="1570777"/>
            <a:ext cx="2163208" cy="2156883"/>
          </a:xfrm>
          <a:prstGeom prst="rect">
            <a:avLst/>
          </a:prstGeom>
        </p:spPr>
      </p:pic>
      <p:sp>
        <p:nvSpPr>
          <p:cNvPr id="12" name="Equal 11"/>
          <p:cNvSpPr/>
          <p:nvPr/>
        </p:nvSpPr>
        <p:spPr>
          <a:xfrm>
            <a:off x="5671608" y="2374263"/>
            <a:ext cx="619760" cy="574040"/>
          </a:xfrm>
          <a:prstGeom prst="mathEqual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Division 2"/>
          <p:cNvSpPr/>
          <p:nvPr/>
        </p:nvSpPr>
        <p:spPr>
          <a:xfrm>
            <a:off x="2523888" y="2334574"/>
            <a:ext cx="751840" cy="653417"/>
          </a:xfrm>
          <a:prstGeom prst="mathDivide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396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Background subtraction – e.g. </a:t>
            </a:r>
            <a:r>
              <a:rPr lang="en-US" dirty="0" err="1" smtClean="0"/>
              <a:t>vignetting</a:t>
            </a:r>
            <a:endParaRPr lang="en-US" dirty="0" smtClean="0"/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63053" y="1570778"/>
            <a:ext cx="2156883" cy="215688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1646" y="1546329"/>
            <a:ext cx="2113279" cy="214422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34044" y="1570777"/>
            <a:ext cx="2163208" cy="2156883"/>
          </a:xfrm>
          <a:prstGeom prst="rect">
            <a:avLst/>
          </a:prstGeom>
        </p:spPr>
      </p:pic>
      <p:sp>
        <p:nvSpPr>
          <p:cNvPr id="12" name="Equal 11"/>
          <p:cNvSpPr/>
          <p:nvPr/>
        </p:nvSpPr>
        <p:spPr>
          <a:xfrm>
            <a:off x="5671608" y="2374263"/>
            <a:ext cx="619760" cy="574040"/>
          </a:xfrm>
          <a:prstGeom prst="mathEqual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Division 2"/>
          <p:cNvSpPr/>
          <p:nvPr/>
        </p:nvSpPr>
        <p:spPr>
          <a:xfrm>
            <a:off x="2523888" y="2334574"/>
            <a:ext cx="751840" cy="653417"/>
          </a:xfrm>
          <a:prstGeom prst="mathDivide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3275728" y="4014403"/>
            <a:ext cx="2156883" cy="954107"/>
          </a:xfrm>
          <a:prstGeom prst="rect">
            <a:avLst/>
          </a:prstGeom>
          <a:noFill/>
          <a:ln w="76200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tx2"/>
                </a:solidFill>
              </a:rPr>
              <a:t>How to calculate??</a:t>
            </a:r>
          </a:p>
        </p:txBody>
      </p:sp>
      <p:sp>
        <p:nvSpPr>
          <p:cNvPr id="4" name="Rectangle 3"/>
          <p:cNvSpPr/>
          <p:nvPr/>
        </p:nvSpPr>
        <p:spPr>
          <a:xfrm>
            <a:off x="3263053" y="1570778"/>
            <a:ext cx="2156883" cy="2156883"/>
          </a:xfrm>
          <a:prstGeom prst="rect">
            <a:avLst/>
          </a:prstGeom>
          <a:noFill/>
          <a:ln w="762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128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Estimate background – Gaussian smoothing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714442" y="745385"/>
            <a:ext cx="63785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Seems arbitrary, but smoothing is often a key step in image processing </a:t>
            </a:r>
            <a:endParaRPr lang="en-US" sz="2000" baseline="-25000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5187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Estimate background – Gaussian smoothing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714442" y="745385"/>
            <a:ext cx="63785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Seems arbitrary, but smoothing is often a key step in image processing </a:t>
            </a:r>
            <a:endParaRPr lang="en-US" sz="2000" baseline="-25000" dirty="0" smtClean="0">
              <a:solidFill>
                <a:schemeClr val="tx2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51920" y="1099328"/>
            <a:ext cx="4025198" cy="3836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145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Estimate background – Gaussian smoothing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714442" y="745385"/>
            <a:ext cx="63785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Seems arbitrary, but smoothing is often a key step in image processing </a:t>
            </a:r>
            <a:endParaRPr lang="en-US" sz="2000" baseline="-25000" dirty="0" smtClean="0">
              <a:solidFill>
                <a:schemeClr val="tx2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51920" y="1099328"/>
            <a:ext cx="4025198" cy="383626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14442" y="3615584"/>
            <a:ext cx="25875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Try a value of 200 pixels</a:t>
            </a:r>
            <a:endParaRPr lang="en-US" sz="2000" baseline="-25000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5652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1872407" cy="548052"/>
          </a:xfrm>
        </p:spPr>
        <p:txBody>
          <a:bodyPr/>
          <a:lstStyle/>
          <a:p>
            <a:r>
              <a:rPr lang="en-US" dirty="0" smtClean="0"/>
              <a:t>Questions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764805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Estimate background – Gaussian smoothing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9160" y="1378240"/>
            <a:ext cx="3201574" cy="327009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714442" y="745385"/>
            <a:ext cx="63785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May need to adjust brightness</a:t>
            </a:r>
            <a:endParaRPr lang="en-US" sz="2000" baseline="-25000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7581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Estimate background – Gaussian smoothing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9160" y="1378240"/>
            <a:ext cx="3201574" cy="327009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95799" y="899160"/>
            <a:ext cx="4255815" cy="374917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714442" y="745385"/>
            <a:ext cx="63785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May need to adjust brightness</a:t>
            </a:r>
            <a:endParaRPr lang="en-US" sz="2000" baseline="-25000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5591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Estimate background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1666" y="872064"/>
            <a:ext cx="3138095" cy="343587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77558" y="4534924"/>
            <a:ext cx="34003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tx2"/>
                </a:solidFill>
              </a:rPr>
              <a:t>(Open a new DAPI_3.tif)</a:t>
            </a:r>
            <a:endParaRPr lang="en-US" sz="2000" baseline="-25000" dirty="0" smtClean="0">
              <a:solidFill>
                <a:schemeClr val="tx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65143" y="1994088"/>
            <a:ext cx="1370218" cy="1427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752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Estimate background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1666" y="872064"/>
            <a:ext cx="3138095" cy="343587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00103" y="1020476"/>
            <a:ext cx="3385097" cy="3394044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>
            <a:off x="4221480" y="2617894"/>
            <a:ext cx="878132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77558" y="4534924"/>
            <a:ext cx="34003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tx2"/>
                </a:solidFill>
              </a:rPr>
              <a:t>(Open a new DAPI_3.tif)</a:t>
            </a:r>
            <a:endParaRPr lang="en-US" sz="2000" baseline="-25000" dirty="0" smtClean="0">
              <a:solidFill>
                <a:schemeClr val="tx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65143" y="1994088"/>
            <a:ext cx="1370218" cy="1427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002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466160" y="380042"/>
            <a:ext cx="7001440" cy="747374"/>
          </a:xfrm>
        </p:spPr>
        <p:txBody>
          <a:bodyPr/>
          <a:lstStyle/>
          <a:p>
            <a:r>
              <a:rPr lang="en-US" dirty="0" smtClean="0"/>
              <a:t>Now try </a:t>
            </a:r>
            <a:r>
              <a:rPr lang="en-US" dirty="0" err="1" smtClean="0"/>
              <a:t>thresholding</a:t>
            </a:r>
            <a:endParaRPr lang="en-US" dirty="0" smtClean="0"/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6823" y="1104588"/>
            <a:ext cx="2925725" cy="2933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62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466160" y="380042"/>
            <a:ext cx="7001440" cy="747374"/>
          </a:xfrm>
        </p:spPr>
        <p:txBody>
          <a:bodyPr/>
          <a:lstStyle/>
          <a:p>
            <a:r>
              <a:rPr lang="en-US" dirty="0" smtClean="0"/>
              <a:t>Now try </a:t>
            </a:r>
            <a:r>
              <a:rPr lang="en-US" dirty="0" err="1" smtClean="0"/>
              <a:t>thresholding</a:t>
            </a:r>
            <a:endParaRPr lang="en-US" dirty="0" smtClean="0"/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6823" y="1104588"/>
            <a:ext cx="2925725" cy="293345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76509" y="1049001"/>
            <a:ext cx="2933458" cy="293345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48495" y="4297475"/>
            <a:ext cx="63785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Better, but not great</a:t>
            </a:r>
            <a:endParaRPr lang="en-US" sz="2000" baseline="-25000" dirty="0" smtClean="0">
              <a:solidFill>
                <a:schemeClr val="tx2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66613" y="1442432"/>
            <a:ext cx="1435830" cy="1330373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>
            <a:off x="3745462" y="2952373"/>
            <a:ext cx="878132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1057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Morphological operations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16" name="TextBox 15"/>
          <p:cNvSpPr txBox="1"/>
          <p:nvPr/>
        </p:nvSpPr>
        <p:spPr>
          <a:xfrm>
            <a:off x="633161" y="784600"/>
            <a:ext cx="79732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Processing of (usually binary) images based on shape</a:t>
            </a:r>
            <a:endParaRPr lang="en-US" sz="2000" baseline="-25000" dirty="0" smtClean="0">
              <a:solidFill>
                <a:schemeClr val="tx2"/>
              </a:solidFill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77616" y="1239873"/>
            <a:ext cx="5461284" cy="3721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709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Morphological operations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16" name="TextBox 15"/>
          <p:cNvSpPr txBox="1"/>
          <p:nvPr/>
        </p:nvSpPr>
        <p:spPr>
          <a:xfrm>
            <a:off x="633161" y="784600"/>
            <a:ext cx="79732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Try on the previous example</a:t>
            </a:r>
            <a:endParaRPr lang="en-US" sz="2000" baseline="-25000" dirty="0" smtClean="0">
              <a:solidFill>
                <a:schemeClr val="tx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6773" y="2112056"/>
            <a:ext cx="2643902" cy="280144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19760" y="1724047"/>
            <a:ext cx="21031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>
                <a:solidFill>
                  <a:schemeClr val="tx2"/>
                </a:solidFill>
              </a:rPr>
              <a:t>Thresholded</a:t>
            </a:r>
            <a:endParaRPr lang="en-US" sz="2400" dirty="0" smtClean="0">
              <a:solidFill>
                <a:schemeClr val="tx2"/>
              </a:solidFill>
            </a:endParaRPr>
          </a:p>
          <a:p>
            <a:endParaRPr lang="en-US" sz="6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7143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Morphological operations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16" name="TextBox 15"/>
          <p:cNvSpPr txBox="1"/>
          <p:nvPr/>
        </p:nvSpPr>
        <p:spPr>
          <a:xfrm>
            <a:off x="633161" y="784600"/>
            <a:ext cx="79732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Try on the previous example</a:t>
            </a:r>
            <a:endParaRPr lang="en-US" sz="2000" baseline="-25000" dirty="0" smtClean="0">
              <a:solidFill>
                <a:schemeClr val="tx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6773" y="2112056"/>
            <a:ext cx="2643902" cy="28014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35325" y="2112056"/>
            <a:ext cx="2609662" cy="280144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093471" y="1684049"/>
            <a:ext cx="133196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/>
                </a:solidFill>
              </a:rPr>
              <a:t>Eroded</a:t>
            </a:r>
          </a:p>
          <a:p>
            <a:endParaRPr lang="en-US" sz="600" dirty="0">
              <a:solidFill>
                <a:schemeClr val="tx2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19760" y="1724047"/>
            <a:ext cx="21031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>
                <a:solidFill>
                  <a:schemeClr val="tx2"/>
                </a:solidFill>
              </a:rPr>
              <a:t>Thresholded</a:t>
            </a:r>
            <a:endParaRPr lang="en-US" sz="2400" dirty="0" smtClean="0">
              <a:solidFill>
                <a:schemeClr val="tx2"/>
              </a:solidFill>
            </a:endParaRPr>
          </a:p>
          <a:p>
            <a:endParaRPr lang="en-US" sz="6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0994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Morphological operations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16" name="TextBox 15"/>
          <p:cNvSpPr txBox="1"/>
          <p:nvPr/>
        </p:nvSpPr>
        <p:spPr>
          <a:xfrm>
            <a:off x="633161" y="784600"/>
            <a:ext cx="79732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Try on the previous example</a:t>
            </a:r>
            <a:endParaRPr lang="en-US" sz="2000" baseline="-25000" dirty="0" smtClean="0">
              <a:solidFill>
                <a:schemeClr val="tx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6773" y="2112056"/>
            <a:ext cx="2643902" cy="28014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19637" y="2112056"/>
            <a:ext cx="2633127" cy="28014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35325" y="2112056"/>
            <a:ext cx="2609662" cy="280144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093471" y="1684049"/>
            <a:ext cx="133196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/>
                </a:solidFill>
              </a:rPr>
              <a:t>Eroded</a:t>
            </a:r>
          </a:p>
          <a:p>
            <a:endParaRPr lang="en-US" sz="600" dirty="0">
              <a:solidFill>
                <a:schemeClr val="tx2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19760" y="1724047"/>
            <a:ext cx="21031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>
                <a:solidFill>
                  <a:schemeClr val="tx2"/>
                </a:solidFill>
              </a:rPr>
              <a:t>Thresholded</a:t>
            </a:r>
            <a:endParaRPr lang="en-US" sz="2400" dirty="0" smtClean="0">
              <a:solidFill>
                <a:schemeClr val="tx2"/>
              </a:solidFill>
            </a:endParaRPr>
          </a:p>
          <a:p>
            <a:endParaRPr lang="en-US" sz="600" dirty="0">
              <a:solidFill>
                <a:schemeClr val="tx2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384551" y="1369845"/>
            <a:ext cx="21752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tx2"/>
                </a:solidFill>
              </a:rPr>
              <a:t>Dilated and closed </a:t>
            </a:r>
          </a:p>
          <a:p>
            <a:pPr algn="ctr"/>
            <a:endParaRPr lang="en-US" sz="6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9712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1872407" cy="548052"/>
          </a:xfrm>
        </p:spPr>
        <p:txBody>
          <a:bodyPr/>
          <a:lstStyle/>
          <a:p>
            <a:r>
              <a:rPr lang="en-US" dirty="0" smtClean="0"/>
              <a:t>Questions</a:t>
            </a:r>
          </a:p>
          <a:p>
            <a:pPr lvl="1"/>
            <a:endParaRPr lang="en-US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365022" y="798220"/>
            <a:ext cx="62743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Are you currently using microscopy or planning to?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endParaRPr lang="en-US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Watershed – separate objects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16" name="TextBox 15"/>
          <p:cNvSpPr txBox="1"/>
          <p:nvPr/>
        </p:nvSpPr>
        <p:spPr>
          <a:xfrm>
            <a:off x="196281" y="1005608"/>
            <a:ext cx="36391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From the previous example</a:t>
            </a:r>
            <a:endParaRPr lang="en-US" sz="2000" baseline="-25000" dirty="0" smtClean="0">
              <a:solidFill>
                <a:schemeClr val="tx2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5361" y="1851025"/>
            <a:ext cx="2286246" cy="2288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34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Watershed – separate objects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16" name="TextBox 15"/>
          <p:cNvSpPr txBox="1"/>
          <p:nvPr/>
        </p:nvSpPr>
        <p:spPr>
          <a:xfrm>
            <a:off x="196281" y="1005608"/>
            <a:ext cx="36391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From the previous example</a:t>
            </a:r>
            <a:endParaRPr lang="en-US" sz="2000" baseline="-25000" dirty="0" smtClean="0">
              <a:solidFill>
                <a:schemeClr val="tx2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5361" y="1851025"/>
            <a:ext cx="2286246" cy="228836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54984" y="1260627"/>
            <a:ext cx="2724846" cy="2878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316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Watershed – separate objects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16" name="TextBox 15"/>
          <p:cNvSpPr txBox="1"/>
          <p:nvPr/>
        </p:nvSpPr>
        <p:spPr>
          <a:xfrm>
            <a:off x="196281" y="1005608"/>
            <a:ext cx="36391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From the previous example</a:t>
            </a:r>
            <a:endParaRPr lang="en-US" sz="2000" baseline="-25000" dirty="0" smtClean="0">
              <a:solidFill>
                <a:schemeClr val="tx2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5361" y="1851025"/>
            <a:ext cx="2286246" cy="228836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11221" y="1851025"/>
            <a:ext cx="2329145" cy="2299393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>
          <a:xfrm>
            <a:off x="2877170" y="2917798"/>
            <a:ext cx="362389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54984" y="1260627"/>
            <a:ext cx="2724846" cy="2878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211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Watershed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2243" y="2034519"/>
            <a:ext cx="1817436" cy="1819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139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Watershed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2243" y="2034519"/>
            <a:ext cx="1817436" cy="1819117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88160" y="2000652"/>
            <a:ext cx="1799339" cy="1796819"/>
          </a:xfrm>
          <a:prstGeom prst="rect">
            <a:avLst/>
          </a:prstGeom>
        </p:spPr>
      </p:pic>
      <p:cxnSp>
        <p:nvCxnSpPr>
          <p:cNvPr id="29" name="Straight Arrow Connector 28"/>
          <p:cNvCxnSpPr/>
          <p:nvPr/>
        </p:nvCxnSpPr>
        <p:spPr>
          <a:xfrm>
            <a:off x="2283445" y="2830499"/>
            <a:ext cx="362389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372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Watershed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2243" y="2034519"/>
            <a:ext cx="1817436" cy="1819117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88160" y="2000652"/>
            <a:ext cx="1799339" cy="1796819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 flipV="1">
            <a:off x="2730131" y="1902329"/>
            <a:ext cx="1620145" cy="2025181"/>
          </a:xfrm>
          <a:prstGeom prst="line">
            <a:avLst/>
          </a:prstGeom>
          <a:ln w="76200">
            <a:solidFill>
              <a:schemeClr val="accent6">
                <a:lumMod val="75000"/>
                <a:lumOff val="25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2283445" y="2830499"/>
            <a:ext cx="362389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1277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Watershed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2243" y="2034519"/>
            <a:ext cx="1817436" cy="1819117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 flipV="1">
            <a:off x="5199578" y="1957074"/>
            <a:ext cx="3608662" cy="2128969"/>
            <a:chOff x="853440" y="1356360"/>
            <a:chExt cx="2184400" cy="746760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88160" y="2000652"/>
            <a:ext cx="1799339" cy="1796819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 flipV="1">
            <a:off x="2730131" y="1902329"/>
            <a:ext cx="1620145" cy="2025181"/>
          </a:xfrm>
          <a:prstGeom prst="line">
            <a:avLst/>
          </a:prstGeom>
          <a:ln w="76200">
            <a:solidFill>
              <a:schemeClr val="accent6">
                <a:lumMod val="75000"/>
                <a:lumOff val="25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2283445" y="2830499"/>
            <a:ext cx="362389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2688160" y="1553596"/>
            <a:ext cx="2021550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2"/>
                </a:solidFill>
              </a:rPr>
              <a:t>Distance transform</a:t>
            </a:r>
          </a:p>
          <a:p>
            <a:endParaRPr lang="en-US" sz="300" dirty="0">
              <a:solidFill>
                <a:schemeClr val="tx2"/>
              </a:solidFill>
            </a:endParaRPr>
          </a:p>
        </p:txBody>
      </p:sp>
      <p:cxnSp>
        <p:nvCxnSpPr>
          <p:cNvPr id="32" name="Straight Arrow Connector 31"/>
          <p:cNvCxnSpPr/>
          <p:nvPr/>
        </p:nvCxnSpPr>
        <p:spPr>
          <a:xfrm>
            <a:off x="4709710" y="2830499"/>
            <a:ext cx="362389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5231648" y="1438654"/>
            <a:ext cx="3544522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2"/>
                </a:solidFill>
              </a:rPr>
              <a:t>Negative intensity profile</a:t>
            </a:r>
          </a:p>
          <a:p>
            <a:endParaRPr lang="en-US" sz="300" dirty="0">
              <a:solidFill>
                <a:schemeClr val="tx2"/>
              </a:solidFill>
            </a:endParaRPr>
          </a:p>
        </p:txBody>
      </p:sp>
      <p:sp>
        <p:nvSpPr>
          <p:cNvPr id="34" name="Freeform 33"/>
          <p:cNvSpPr/>
          <p:nvPr/>
        </p:nvSpPr>
        <p:spPr>
          <a:xfrm>
            <a:off x="5257800" y="1946145"/>
            <a:ext cx="3555161" cy="2401051"/>
          </a:xfrm>
          <a:custGeom>
            <a:avLst/>
            <a:gdLst>
              <a:gd name="connsiteX0" fmla="*/ 0 w 3555161"/>
              <a:gd name="connsiteY0" fmla="*/ 22355 h 2401051"/>
              <a:gd name="connsiteX1" fmla="*/ 644525 w 3555161"/>
              <a:gd name="connsiteY1" fmla="*/ 673230 h 2401051"/>
              <a:gd name="connsiteX2" fmla="*/ 895350 w 3555161"/>
              <a:gd name="connsiteY2" fmla="*/ 1981330 h 2401051"/>
              <a:gd name="connsiteX3" fmla="*/ 1336675 w 3555161"/>
              <a:gd name="connsiteY3" fmla="*/ 1774955 h 2401051"/>
              <a:gd name="connsiteX4" fmla="*/ 1555750 w 3555161"/>
              <a:gd name="connsiteY4" fmla="*/ 949455 h 2401051"/>
              <a:gd name="connsiteX5" fmla="*/ 2073275 w 3555161"/>
              <a:gd name="connsiteY5" fmla="*/ 927230 h 2401051"/>
              <a:gd name="connsiteX6" fmla="*/ 2311400 w 3555161"/>
              <a:gd name="connsiteY6" fmla="*/ 1860680 h 2401051"/>
              <a:gd name="connsiteX7" fmla="*/ 2495550 w 3555161"/>
              <a:gd name="connsiteY7" fmla="*/ 2270255 h 2401051"/>
              <a:gd name="connsiteX8" fmla="*/ 2854325 w 3555161"/>
              <a:gd name="connsiteY8" fmla="*/ 2362330 h 2401051"/>
              <a:gd name="connsiteX9" fmla="*/ 3168650 w 3555161"/>
              <a:gd name="connsiteY9" fmla="*/ 1689230 h 2401051"/>
              <a:gd name="connsiteX10" fmla="*/ 3235325 w 3555161"/>
              <a:gd name="connsiteY10" fmla="*/ 847855 h 2401051"/>
              <a:gd name="connsiteX11" fmla="*/ 3333750 w 3555161"/>
              <a:gd name="connsiteY11" fmla="*/ 273180 h 2401051"/>
              <a:gd name="connsiteX12" fmla="*/ 3527425 w 3555161"/>
              <a:gd name="connsiteY12" fmla="*/ 31880 h 2401051"/>
              <a:gd name="connsiteX13" fmla="*/ 3549650 w 3555161"/>
              <a:gd name="connsiteY13" fmla="*/ 9655 h 2401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555161" h="2401051">
                <a:moveTo>
                  <a:pt x="0" y="22355"/>
                </a:moveTo>
                <a:cubicBezTo>
                  <a:pt x="247650" y="184544"/>
                  <a:pt x="495300" y="346734"/>
                  <a:pt x="644525" y="673230"/>
                </a:cubicBezTo>
                <a:cubicBezTo>
                  <a:pt x="793750" y="999726"/>
                  <a:pt x="779992" y="1797709"/>
                  <a:pt x="895350" y="1981330"/>
                </a:cubicBezTo>
                <a:cubicBezTo>
                  <a:pt x="1010708" y="2164951"/>
                  <a:pt x="1226608" y="1946934"/>
                  <a:pt x="1336675" y="1774955"/>
                </a:cubicBezTo>
                <a:cubicBezTo>
                  <a:pt x="1446742" y="1602976"/>
                  <a:pt x="1432983" y="1090742"/>
                  <a:pt x="1555750" y="949455"/>
                </a:cubicBezTo>
                <a:cubicBezTo>
                  <a:pt x="1678517" y="808168"/>
                  <a:pt x="1947333" y="775359"/>
                  <a:pt x="2073275" y="927230"/>
                </a:cubicBezTo>
                <a:cubicBezTo>
                  <a:pt x="2199217" y="1079101"/>
                  <a:pt x="2241021" y="1636843"/>
                  <a:pt x="2311400" y="1860680"/>
                </a:cubicBezTo>
                <a:cubicBezTo>
                  <a:pt x="2381779" y="2084517"/>
                  <a:pt x="2405063" y="2186647"/>
                  <a:pt x="2495550" y="2270255"/>
                </a:cubicBezTo>
                <a:cubicBezTo>
                  <a:pt x="2586038" y="2353863"/>
                  <a:pt x="2742142" y="2459168"/>
                  <a:pt x="2854325" y="2362330"/>
                </a:cubicBezTo>
                <a:cubicBezTo>
                  <a:pt x="2966508" y="2265492"/>
                  <a:pt x="3105150" y="1941643"/>
                  <a:pt x="3168650" y="1689230"/>
                </a:cubicBezTo>
                <a:cubicBezTo>
                  <a:pt x="3232150" y="1436818"/>
                  <a:pt x="3207808" y="1083863"/>
                  <a:pt x="3235325" y="847855"/>
                </a:cubicBezTo>
                <a:cubicBezTo>
                  <a:pt x="3262842" y="611847"/>
                  <a:pt x="3285067" y="409176"/>
                  <a:pt x="3333750" y="273180"/>
                </a:cubicBezTo>
                <a:cubicBezTo>
                  <a:pt x="3382433" y="137184"/>
                  <a:pt x="3491442" y="75801"/>
                  <a:pt x="3527425" y="31880"/>
                </a:cubicBezTo>
                <a:cubicBezTo>
                  <a:pt x="3563408" y="-12041"/>
                  <a:pt x="3556529" y="-1193"/>
                  <a:pt x="3549650" y="9655"/>
                </a:cubicBezTo>
              </a:path>
            </a:pathLst>
          </a:custGeom>
          <a:ln w="285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193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Watershed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2243" y="2034519"/>
            <a:ext cx="1817436" cy="1819117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 flipV="1">
            <a:off x="5199578" y="1957074"/>
            <a:ext cx="3608662" cy="2128969"/>
            <a:chOff x="853440" y="1356360"/>
            <a:chExt cx="2184400" cy="746760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88160" y="2000652"/>
            <a:ext cx="1799339" cy="1796819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 flipV="1">
            <a:off x="2730131" y="1902329"/>
            <a:ext cx="1620145" cy="2025181"/>
          </a:xfrm>
          <a:prstGeom prst="line">
            <a:avLst/>
          </a:prstGeom>
          <a:ln w="76200">
            <a:solidFill>
              <a:schemeClr val="accent6">
                <a:lumMod val="75000"/>
                <a:lumOff val="25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2283445" y="2830499"/>
            <a:ext cx="362389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2688160" y="1553596"/>
            <a:ext cx="2021550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2"/>
                </a:solidFill>
              </a:rPr>
              <a:t>Distance transform</a:t>
            </a:r>
          </a:p>
          <a:p>
            <a:endParaRPr lang="en-US" sz="300" dirty="0">
              <a:solidFill>
                <a:schemeClr val="tx2"/>
              </a:solidFill>
            </a:endParaRPr>
          </a:p>
        </p:txBody>
      </p:sp>
      <p:cxnSp>
        <p:nvCxnSpPr>
          <p:cNvPr id="32" name="Straight Arrow Connector 31"/>
          <p:cNvCxnSpPr/>
          <p:nvPr/>
        </p:nvCxnSpPr>
        <p:spPr>
          <a:xfrm>
            <a:off x="4709710" y="2830499"/>
            <a:ext cx="362389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5231648" y="1438654"/>
            <a:ext cx="3544522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2"/>
                </a:solidFill>
              </a:rPr>
              <a:t>Negative intensity profile</a:t>
            </a:r>
          </a:p>
          <a:p>
            <a:endParaRPr lang="en-US" sz="300" dirty="0">
              <a:solidFill>
                <a:schemeClr val="tx2"/>
              </a:solidFill>
            </a:endParaRPr>
          </a:p>
        </p:txBody>
      </p:sp>
      <p:sp>
        <p:nvSpPr>
          <p:cNvPr id="34" name="Freeform 33"/>
          <p:cNvSpPr/>
          <p:nvPr/>
        </p:nvSpPr>
        <p:spPr>
          <a:xfrm>
            <a:off x="5257800" y="1946145"/>
            <a:ext cx="3555161" cy="2401051"/>
          </a:xfrm>
          <a:custGeom>
            <a:avLst/>
            <a:gdLst>
              <a:gd name="connsiteX0" fmla="*/ 0 w 3555161"/>
              <a:gd name="connsiteY0" fmla="*/ 22355 h 2401051"/>
              <a:gd name="connsiteX1" fmla="*/ 644525 w 3555161"/>
              <a:gd name="connsiteY1" fmla="*/ 673230 h 2401051"/>
              <a:gd name="connsiteX2" fmla="*/ 895350 w 3555161"/>
              <a:gd name="connsiteY2" fmla="*/ 1981330 h 2401051"/>
              <a:gd name="connsiteX3" fmla="*/ 1336675 w 3555161"/>
              <a:gd name="connsiteY3" fmla="*/ 1774955 h 2401051"/>
              <a:gd name="connsiteX4" fmla="*/ 1555750 w 3555161"/>
              <a:gd name="connsiteY4" fmla="*/ 949455 h 2401051"/>
              <a:gd name="connsiteX5" fmla="*/ 2073275 w 3555161"/>
              <a:gd name="connsiteY5" fmla="*/ 927230 h 2401051"/>
              <a:gd name="connsiteX6" fmla="*/ 2311400 w 3555161"/>
              <a:gd name="connsiteY6" fmla="*/ 1860680 h 2401051"/>
              <a:gd name="connsiteX7" fmla="*/ 2495550 w 3555161"/>
              <a:gd name="connsiteY7" fmla="*/ 2270255 h 2401051"/>
              <a:gd name="connsiteX8" fmla="*/ 2854325 w 3555161"/>
              <a:gd name="connsiteY8" fmla="*/ 2362330 h 2401051"/>
              <a:gd name="connsiteX9" fmla="*/ 3168650 w 3555161"/>
              <a:gd name="connsiteY9" fmla="*/ 1689230 h 2401051"/>
              <a:gd name="connsiteX10" fmla="*/ 3235325 w 3555161"/>
              <a:gd name="connsiteY10" fmla="*/ 847855 h 2401051"/>
              <a:gd name="connsiteX11" fmla="*/ 3333750 w 3555161"/>
              <a:gd name="connsiteY11" fmla="*/ 273180 h 2401051"/>
              <a:gd name="connsiteX12" fmla="*/ 3527425 w 3555161"/>
              <a:gd name="connsiteY12" fmla="*/ 31880 h 2401051"/>
              <a:gd name="connsiteX13" fmla="*/ 3549650 w 3555161"/>
              <a:gd name="connsiteY13" fmla="*/ 9655 h 2401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555161" h="2401051">
                <a:moveTo>
                  <a:pt x="0" y="22355"/>
                </a:moveTo>
                <a:cubicBezTo>
                  <a:pt x="247650" y="184544"/>
                  <a:pt x="495300" y="346734"/>
                  <a:pt x="644525" y="673230"/>
                </a:cubicBezTo>
                <a:cubicBezTo>
                  <a:pt x="793750" y="999726"/>
                  <a:pt x="779992" y="1797709"/>
                  <a:pt x="895350" y="1981330"/>
                </a:cubicBezTo>
                <a:cubicBezTo>
                  <a:pt x="1010708" y="2164951"/>
                  <a:pt x="1226608" y="1946934"/>
                  <a:pt x="1336675" y="1774955"/>
                </a:cubicBezTo>
                <a:cubicBezTo>
                  <a:pt x="1446742" y="1602976"/>
                  <a:pt x="1432983" y="1090742"/>
                  <a:pt x="1555750" y="949455"/>
                </a:cubicBezTo>
                <a:cubicBezTo>
                  <a:pt x="1678517" y="808168"/>
                  <a:pt x="1947333" y="775359"/>
                  <a:pt x="2073275" y="927230"/>
                </a:cubicBezTo>
                <a:cubicBezTo>
                  <a:pt x="2199217" y="1079101"/>
                  <a:pt x="2241021" y="1636843"/>
                  <a:pt x="2311400" y="1860680"/>
                </a:cubicBezTo>
                <a:cubicBezTo>
                  <a:pt x="2381779" y="2084517"/>
                  <a:pt x="2405063" y="2186647"/>
                  <a:pt x="2495550" y="2270255"/>
                </a:cubicBezTo>
                <a:cubicBezTo>
                  <a:pt x="2586038" y="2353863"/>
                  <a:pt x="2742142" y="2459168"/>
                  <a:pt x="2854325" y="2362330"/>
                </a:cubicBezTo>
                <a:cubicBezTo>
                  <a:pt x="2966508" y="2265492"/>
                  <a:pt x="3105150" y="1941643"/>
                  <a:pt x="3168650" y="1689230"/>
                </a:cubicBezTo>
                <a:cubicBezTo>
                  <a:pt x="3232150" y="1436818"/>
                  <a:pt x="3207808" y="1083863"/>
                  <a:pt x="3235325" y="847855"/>
                </a:cubicBezTo>
                <a:cubicBezTo>
                  <a:pt x="3262842" y="611847"/>
                  <a:pt x="3285067" y="409176"/>
                  <a:pt x="3333750" y="273180"/>
                </a:cubicBezTo>
                <a:cubicBezTo>
                  <a:pt x="3382433" y="137184"/>
                  <a:pt x="3491442" y="75801"/>
                  <a:pt x="3527425" y="31880"/>
                </a:cubicBezTo>
                <a:cubicBezTo>
                  <a:pt x="3563408" y="-12041"/>
                  <a:pt x="3556529" y="-1193"/>
                  <a:pt x="3549650" y="9655"/>
                </a:cubicBezTo>
              </a:path>
            </a:pathLst>
          </a:custGeom>
          <a:ln w="285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8" name="Group 67"/>
          <p:cNvGrpSpPr/>
          <p:nvPr/>
        </p:nvGrpSpPr>
        <p:grpSpPr>
          <a:xfrm>
            <a:off x="5400675" y="4232275"/>
            <a:ext cx="2797175" cy="361950"/>
            <a:chOff x="5400675" y="4232275"/>
            <a:chExt cx="2797175" cy="361950"/>
          </a:xfrm>
        </p:grpSpPr>
        <p:cxnSp>
          <p:nvCxnSpPr>
            <p:cNvPr id="36" name="Straight Arrow Connector 35"/>
            <p:cNvCxnSpPr/>
            <p:nvPr/>
          </p:nvCxnSpPr>
          <p:spPr>
            <a:xfrm flipV="1">
              <a:off x="5400675" y="4232275"/>
              <a:ext cx="0" cy="361950"/>
            </a:xfrm>
            <a:prstGeom prst="straightConnector1">
              <a:avLst/>
            </a:prstGeom>
            <a:ln w="38100"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>
              <a:off x="7769225" y="4232275"/>
              <a:ext cx="428625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08819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Watershed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2243" y="2034519"/>
            <a:ext cx="1817436" cy="1819117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 flipV="1">
            <a:off x="5199578" y="1957074"/>
            <a:ext cx="3608662" cy="2128969"/>
            <a:chOff x="853440" y="1356360"/>
            <a:chExt cx="2184400" cy="746760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88160" y="2000652"/>
            <a:ext cx="1799339" cy="1796819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 flipV="1">
            <a:off x="2730131" y="1902329"/>
            <a:ext cx="1620145" cy="2025181"/>
          </a:xfrm>
          <a:prstGeom prst="line">
            <a:avLst/>
          </a:prstGeom>
          <a:ln w="76200">
            <a:solidFill>
              <a:schemeClr val="accent6">
                <a:lumMod val="75000"/>
                <a:lumOff val="25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2283445" y="2830499"/>
            <a:ext cx="362389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2688160" y="1553596"/>
            <a:ext cx="2021550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2"/>
                </a:solidFill>
              </a:rPr>
              <a:t>Distance transform</a:t>
            </a:r>
          </a:p>
          <a:p>
            <a:endParaRPr lang="en-US" sz="300" dirty="0">
              <a:solidFill>
                <a:schemeClr val="tx2"/>
              </a:solidFill>
            </a:endParaRPr>
          </a:p>
        </p:txBody>
      </p:sp>
      <p:cxnSp>
        <p:nvCxnSpPr>
          <p:cNvPr id="32" name="Straight Arrow Connector 31"/>
          <p:cNvCxnSpPr/>
          <p:nvPr/>
        </p:nvCxnSpPr>
        <p:spPr>
          <a:xfrm>
            <a:off x="4709710" y="2830499"/>
            <a:ext cx="362389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5231648" y="1438654"/>
            <a:ext cx="3544522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2"/>
                </a:solidFill>
              </a:rPr>
              <a:t>Negative intensity profile</a:t>
            </a:r>
          </a:p>
          <a:p>
            <a:endParaRPr lang="en-US" sz="300" dirty="0">
              <a:solidFill>
                <a:schemeClr val="tx2"/>
              </a:solidFill>
            </a:endParaRPr>
          </a:p>
        </p:txBody>
      </p:sp>
      <p:sp>
        <p:nvSpPr>
          <p:cNvPr id="34" name="Freeform 33"/>
          <p:cNvSpPr/>
          <p:nvPr/>
        </p:nvSpPr>
        <p:spPr>
          <a:xfrm>
            <a:off x="5257800" y="1946145"/>
            <a:ext cx="3555161" cy="2401051"/>
          </a:xfrm>
          <a:custGeom>
            <a:avLst/>
            <a:gdLst>
              <a:gd name="connsiteX0" fmla="*/ 0 w 3555161"/>
              <a:gd name="connsiteY0" fmla="*/ 22355 h 2401051"/>
              <a:gd name="connsiteX1" fmla="*/ 644525 w 3555161"/>
              <a:gd name="connsiteY1" fmla="*/ 673230 h 2401051"/>
              <a:gd name="connsiteX2" fmla="*/ 895350 w 3555161"/>
              <a:gd name="connsiteY2" fmla="*/ 1981330 h 2401051"/>
              <a:gd name="connsiteX3" fmla="*/ 1336675 w 3555161"/>
              <a:gd name="connsiteY3" fmla="*/ 1774955 h 2401051"/>
              <a:gd name="connsiteX4" fmla="*/ 1555750 w 3555161"/>
              <a:gd name="connsiteY4" fmla="*/ 949455 h 2401051"/>
              <a:gd name="connsiteX5" fmla="*/ 2073275 w 3555161"/>
              <a:gd name="connsiteY5" fmla="*/ 927230 h 2401051"/>
              <a:gd name="connsiteX6" fmla="*/ 2311400 w 3555161"/>
              <a:gd name="connsiteY6" fmla="*/ 1860680 h 2401051"/>
              <a:gd name="connsiteX7" fmla="*/ 2495550 w 3555161"/>
              <a:gd name="connsiteY7" fmla="*/ 2270255 h 2401051"/>
              <a:gd name="connsiteX8" fmla="*/ 2854325 w 3555161"/>
              <a:gd name="connsiteY8" fmla="*/ 2362330 h 2401051"/>
              <a:gd name="connsiteX9" fmla="*/ 3168650 w 3555161"/>
              <a:gd name="connsiteY9" fmla="*/ 1689230 h 2401051"/>
              <a:gd name="connsiteX10" fmla="*/ 3235325 w 3555161"/>
              <a:gd name="connsiteY10" fmla="*/ 847855 h 2401051"/>
              <a:gd name="connsiteX11" fmla="*/ 3333750 w 3555161"/>
              <a:gd name="connsiteY11" fmla="*/ 273180 h 2401051"/>
              <a:gd name="connsiteX12" fmla="*/ 3527425 w 3555161"/>
              <a:gd name="connsiteY12" fmla="*/ 31880 h 2401051"/>
              <a:gd name="connsiteX13" fmla="*/ 3549650 w 3555161"/>
              <a:gd name="connsiteY13" fmla="*/ 9655 h 2401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555161" h="2401051">
                <a:moveTo>
                  <a:pt x="0" y="22355"/>
                </a:moveTo>
                <a:cubicBezTo>
                  <a:pt x="247650" y="184544"/>
                  <a:pt x="495300" y="346734"/>
                  <a:pt x="644525" y="673230"/>
                </a:cubicBezTo>
                <a:cubicBezTo>
                  <a:pt x="793750" y="999726"/>
                  <a:pt x="779992" y="1797709"/>
                  <a:pt x="895350" y="1981330"/>
                </a:cubicBezTo>
                <a:cubicBezTo>
                  <a:pt x="1010708" y="2164951"/>
                  <a:pt x="1226608" y="1946934"/>
                  <a:pt x="1336675" y="1774955"/>
                </a:cubicBezTo>
                <a:cubicBezTo>
                  <a:pt x="1446742" y="1602976"/>
                  <a:pt x="1432983" y="1090742"/>
                  <a:pt x="1555750" y="949455"/>
                </a:cubicBezTo>
                <a:cubicBezTo>
                  <a:pt x="1678517" y="808168"/>
                  <a:pt x="1947333" y="775359"/>
                  <a:pt x="2073275" y="927230"/>
                </a:cubicBezTo>
                <a:cubicBezTo>
                  <a:pt x="2199217" y="1079101"/>
                  <a:pt x="2241021" y="1636843"/>
                  <a:pt x="2311400" y="1860680"/>
                </a:cubicBezTo>
                <a:cubicBezTo>
                  <a:pt x="2381779" y="2084517"/>
                  <a:pt x="2405063" y="2186647"/>
                  <a:pt x="2495550" y="2270255"/>
                </a:cubicBezTo>
                <a:cubicBezTo>
                  <a:pt x="2586038" y="2353863"/>
                  <a:pt x="2742142" y="2459168"/>
                  <a:pt x="2854325" y="2362330"/>
                </a:cubicBezTo>
                <a:cubicBezTo>
                  <a:pt x="2966508" y="2265492"/>
                  <a:pt x="3105150" y="1941643"/>
                  <a:pt x="3168650" y="1689230"/>
                </a:cubicBezTo>
                <a:cubicBezTo>
                  <a:pt x="3232150" y="1436818"/>
                  <a:pt x="3207808" y="1083863"/>
                  <a:pt x="3235325" y="847855"/>
                </a:cubicBezTo>
                <a:cubicBezTo>
                  <a:pt x="3262842" y="611847"/>
                  <a:pt x="3285067" y="409176"/>
                  <a:pt x="3333750" y="273180"/>
                </a:cubicBezTo>
                <a:cubicBezTo>
                  <a:pt x="3382433" y="137184"/>
                  <a:pt x="3491442" y="75801"/>
                  <a:pt x="3527425" y="31880"/>
                </a:cubicBezTo>
                <a:cubicBezTo>
                  <a:pt x="3563408" y="-12041"/>
                  <a:pt x="3556529" y="-1193"/>
                  <a:pt x="3549650" y="9655"/>
                </a:cubicBezTo>
              </a:path>
            </a:pathLst>
          </a:custGeom>
          <a:ln w="285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8" name="Group 67"/>
          <p:cNvGrpSpPr/>
          <p:nvPr/>
        </p:nvGrpSpPr>
        <p:grpSpPr>
          <a:xfrm>
            <a:off x="5400675" y="4232275"/>
            <a:ext cx="2797175" cy="361950"/>
            <a:chOff x="5400675" y="4232275"/>
            <a:chExt cx="2797175" cy="361950"/>
          </a:xfrm>
        </p:grpSpPr>
        <p:cxnSp>
          <p:nvCxnSpPr>
            <p:cNvPr id="36" name="Straight Arrow Connector 35"/>
            <p:cNvCxnSpPr/>
            <p:nvPr/>
          </p:nvCxnSpPr>
          <p:spPr>
            <a:xfrm flipV="1">
              <a:off x="5400675" y="4232275"/>
              <a:ext cx="0" cy="361950"/>
            </a:xfrm>
            <a:prstGeom prst="straightConnector1">
              <a:avLst/>
            </a:prstGeom>
            <a:ln w="38100"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>
              <a:off x="7769225" y="4232275"/>
              <a:ext cx="428625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Group 68"/>
          <p:cNvGrpSpPr/>
          <p:nvPr/>
        </p:nvGrpSpPr>
        <p:grpSpPr>
          <a:xfrm>
            <a:off x="5400675" y="3784670"/>
            <a:ext cx="2990850" cy="361950"/>
            <a:chOff x="5400675" y="3784670"/>
            <a:chExt cx="2990850" cy="361950"/>
          </a:xfrm>
        </p:grpSpPr>
        <p:cxnSp>
          <p:nvCxnSpPr>
            <p:cNvPr id="37" name="Straight Arrow Connector 36"/>
            <p:cNvCxnSpPr/>
            <p:nvPr/>
          </p:nvCxnSpPr>
          <p:spPr>
            <a:xfrm flipV="1">
              <a:off x="5400675" y="3784670"/>
              <a:ext cx="0" cy="361950"/>
            </a:xfrm>
            <a:prstGeom prst="straightConnector1">
              <a:avLst/>
            </a:prstGeom>
            <a:ln w="38100"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>
              <a:off x="6102350" y="3784670"/>
              <a:ext cx="463550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>
              <a:off x="7575550" y="3784670"/>
              <a:ext cx="815975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50614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Watershed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2243" y="2034519"/>
            <a:ext cx="1817436" cy="1819117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 flipV="1">
            <a:off x="5199578" y="1957074"/>
            <a:ext cx="3608662" cy="2128969"/>
            <a:chOff x="853440" y="1356360"/>
            <a:chExt cx="2184400" cy="746760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88160" y="2000652"/>
            <a:ext cx="1799339" cy="1796819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 flipV="1">
            <a:off x="2730131" y="1902329"/>
            <a:ext cx="1620145" cy="2025181"/>
          </a:xfrm>
          <a:prstGeom prst="line">
            <a:avLst/>
          </a:prstGeom>
          <a:ln w="76200">
            <a:solidFill>
              <a:schemeClr val="accent6">
                <a:lumMod val="75000"/>
                <a:lumOff val="25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2283445" y="2830499"/>
            <a:ext cx="362389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2688160" y="1553596"/>
            <a:ext cx="2021550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2"/>
                </a:solidFill>
              </a:rPr>
              <a:t>Distance transform</a:t>
            </a:r>
          </a:p>
          <a:p>
            <a:endParaRPr lang="en-US" sz="300" dirty="0">
              <a:solidFill>
                <a:schemeClr val="tx2"/>
              </a:solidFill>
            </a:endParaRPr>
          </a:p>
        </p:txBody>
      </p:sp>
      <p:cxnSp>
        <p:nvCxnSpPr>
          <p:cNvPr id="32" name="Straight Arrow Connector 31"/>
          <p:cNvCxnSpPr/>
          <p:nvPr/>
        </p:nvCxnSpPr>
        <p:spPr>
          <a:xfrm>
            <a:off x="4709710" y="2830499"/>
            <a:ext cx="362389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5231648" y="1438654"/>
            <a:ext cx="3544522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2"/>
                </a:solidFill>
              </a:rPr>
              <a:t>Negative intensity profile</a:t>
            </a:r>
          </a:p>
          <a:p>
            <a:endParaRPr lang="en-US" sz="300" dirty="0">
              <a:solidFill>
                <a:schemeClr val="tx2"/>
              </a:solidFill>
            </a:endParaRPr>
          </a:p>
        </p:txBody>
      </p:sp>
      <p:sp>
        <p:nvSpPr>
          <p:cNvPr id="34" name="Freeform 33"/>
          <p:cNvSpPr/>
          <p:nvPr/>
        </p:nvSpPr>
        <p:spPr>
          <a:xfrm>
            <a:off x="5257800" y="1946145"/>
            <a:ext cx="3555161" cy="2401051"/>
          </a:xfrm>
          <a:custGeom>
            <a:avLst/>
            <a:gdLst>
              <a:gd name="connsiteX0" fmla="*/ 0 w 3555161"/>
              <a:gd name="connsiteY0" fmla="*/ 22355 h 2401051"/>
              <a:gd name="connsiteX1" fmla="*/ 644525 w 3555161"/>
              <a:gd name="connsiteY1" fmla="*/ 673230 h 2401051"/>
              <a:gd name="connsiteX2" fmla="*/ 895350 w 3555161"/>
              <a:gd name="connsiteY2" fmla="*/ 1981330 h 2401051"/>
              <a:gd name="connsiteX3" fmla="*/ 1336675 w 3555161"/>
              <a:gd name="connsiteY3" fmla="*/ 1774955 h 2401051"/>
              <a:gd name="connsiteX4" fmla="*/ 1555750 w 3555161"/>
              <a:gd name="connsiteY4" fmla="*/ 949455 h 2401051"/>
              <a:gd name="connsiteX5" fmla="*/ 2073275 w 3555161"/>
              <a:gd name="connsiteY5" fmla="*/ 927230 h 2401051"/>
              <a:gd name="connsiteX6" fmla="*/ 2311400 w 3555161"/>
              <a:gd name="connsiteY6" fmla="*/ 1860680 h 2401051"/>
              <a:gd name="connsiteX7" fmla="*/ 2495550 w 3555161"/>
              <a:gd name="connsiteY7" fmla="*/ 2270255 h 2401051"/>
              <a:gd name="connsiteX8" fmla="*/ 2854325 w 3555161"/>
              <a:gd name="connsiteY8" fmla="*/ 2362330 h 2401051"/>
              <a:gd name="connsiteX9" fmla="*/ 3168650 w 3555161"/>
              <a:gd name="connsiteY9" fmla="*/ 1689230 h 2401051"/>
              <a:gd name="connsiteX10" fmla="*/ 3235325 w 3555161"/>
              <a:gd name="connsiteY10" fmla="*/ 847855 h 2401051"/>
              <a:gd name="connsiteX11" fmla="*/ 3333750 w 3555161"/>
              <a:gd name="connsiteY11" fmla="*/ 273180 h 2401051"/>
              <a:gd name="connsiteX12" fmla="*/ 3527425 w 3555161"/>
              <a:gd name="connsiteY12" fmla="*/ 31880 h 2401051"/>
              <a:gd name="connsiteX13" fmla="*/ 3549650 w 3555161"/>
              <a:gd name="connsiteY13" fmla="*/ 9655 h 2401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555161" h="2401051">
                <a:moveTo>
                  <a:pt x="0" y="22355"/>
                </a:moveTo>
                <a:cubicBezTo>
                  <a:pt x="247650" y="184544"/>
                  <a:pt x="495300" y="346734"/>
                  <a:pt x="644525" y="673230"/>
                </a:cubicBezTo>
                <a:cubicBezTo>
                  <a:pt x="793750" y="999726"/>
                  <a:pt x="779992" y="1797709"/>
                  <a:pt x="895350" y="1981330"/>
                </a:cubicBezTo>
                <a:cubicBezTo>
                  <a:pt x="1010708" y="2164951"/>
                  <a:pt x="1226608" y="1946934"/>
                  <a:pt x="1336675" y="1774955"/>
                </a:cubicBezTo>
                <a:cubicBezTo>
                  <a:pt x="1446742" y="1602976"/>
                  <a:pt x="1432983" y="1090742"/>
                  <a:pt x="1555750" y="949455"/>
                </a:cubicBezTo>
                <a:cubicBezTo>
                  <a:pt x="1678517" y="808168"/>
                  <a:pt x="1947333" y="775359"/>
                  <a:pt x="2073275" y="927230"/>
                </a:cubicBezTo>
                <a:cubicBezTo>
                  <a:pt x="2199217" y="1079101"/>
                  <a:pt x="2241021" y="1636843"/>
                  <a:pt x="2311400" y="1860680"/>
                </a:cubicBezTo>
                <a:cubicBezTo>
                  <a:pt x="2381779" y="2084517"/>
                  <a:pt x="2405063" y="2186647"/>
                  <a:pt x="2495550" y="2270255"/>
                </a:cubicBezTo>
                <a:cubicBezTo>
                  <a:pt x="2586038" y="2353863"/>
                  <a:pt x="2742142" y="2459168"/>
                  <a:pt x="2854325" y="2362330"/>
                </a:cubicBezTo>
                <a:cubicBezTo>
                  <a:pt x="2966508" y="2265492"/>
                  <a:pt x="3105150" y="1941643"/>
                  <a:pt x="3168650" y="1689230"/>
                </a:cubicBezTo>
                <a:cubicBezTo>
                  <a:pt x="3232150" y="1436818"/>
                  <a:pt x="3207808" y="1083863"/>
                  <a:pt x="3235325" y="847855"/>
                </a:cubicBezTo>
                <a:cubicBezTo>
                  <a:pt x="3262842" y="611847"/>
                  <a:pt x="3285067" y="409176"/>
                  <a:pt x="3333750" y="273180"/>
                </a:cubicBezTo>
                <a:cubicBezTo>
                  <a:pt x="3382433" y="137184"/>
                  <a:pt x="3491442" y="75801"/>
                  <a:pt x="3527425" y="31880"/>
                </a:cubicBezTo>
                <a:cubicBezTo>
                  <a:pt x="3563408" y="-12041"/>
                  <a:pt x="3556529" y="-1193"/>
                  <a:pt x="3549650" y="9655"/>
                </a:cubicBezTo>
              </a:path>
            </a:pathLst>
          </a:custGeom>
          <a:ln w="285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8" name="Group 67"/>
          <p:cNvGrpSpPr/>
          <p:nvPr/>
        </p:nvGrpSpPr>
        <p:grpSpPr>
          <a:xfrm>
            <a:off x="5400675" y="4232275"/>
            <a:ext cx="2797175" cy="361950"/>
            <a:chOff x="5400675" y="4232275"/>
            <a:chExt cx="2797175" cy="361950"/>
          </a:xfrm>
        </p:grpSpPr>
        <p:cxnSp>
          <p:nvCxnSpPr>
            <p:cNvPr id="36" name="Straight Arrow Connector 35"/>
            <p:cNvCxnSpPr/>
            <p:nvPr/>
          </p:nvCxnSpPr>
          <p:spPr>
            <a:xfrm flipV="1">
              <a:off x="5400675" y="4232275"/>
              <a:ext cx="0" cy="361950"/>
            </a:xfrm>
            <a:prstGeom prst="straightConnector1">
              <a:avLst/>
            </a:prstGeom>
            <a:ln w="38100"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>
              <a:off x="7769225" y="4232275"/>
              <a:ext cx="428625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Group 68"/>
          <p:cNvGrpSpPr/>
          <p:nvPr/>
        </p:nvGrpSpPr>
        <p:grpSpPr>
          <a:xfrm>
            <a:off x="5400675" y="3784670"/>
            <a:ext cx="2990850" cy="361950"/>
            <a:chOff x="5400675" y="3784670"/>
            <a:chExt cx="2990850" cy="361950"/>
          </a:xfrm>
        </p:grpSpPr>
        <p:cxnSp>
          <p:nvCxnSpPr>
            <p:cNvPr id="37" name="Straight Arrow Connector 36"/>
            <p:cNvCxnSpPr/>
            <p:nvPr/>
          </p:nvCxnSpPr>
          <p:spPr>
            <a:xfrm flipV="1">
              <a:off x="5400675" y="3784670"/>
              <a:ext cx="0" cy="361950"/>
            </a:xfrm>
            <a:prstGeom prst="straightConnector1">
              <a:avLst/>
            </a:prstGeom>
            <a:ln w="38100"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>
              <a:off x="6102350" y="3784670"/>
              <a:ext cx="463550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>
              <a:off x="7575550" y="3784670"/>
              <a:ext cx="815975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0" name="Group 69"/>
          <p:cNvGrpSpPr/>
          <p:nvPr/>
        </p:nvGrpSpPr>
        <p:grpSpPr>
          <a:xfrm>
            <a:off x="5400675" y="3286195"/>
            <a:ext cx="3073400" cy="361950"/>
            <a:chOff x="5400675" y="3286195"/>
            <a:chExt cx="3073400" cy="361950"/>
          </a:xfrm>
        </p:grpSpPr>
        <p:cxnSp>
          <p:nvCxnSpPr>
            <p:cNvPr id="38" name="Straight Arrow Connector 37"/>
            <p:cNvCxnSpPr/>
            <p:nvPr/>
          </p:nvCxnSpPr>
          <p:spPr>
            <a:xfrm flipV="1">
              <a:off x="5400675" y="3286195"/>
              <a:ext cx="0" cy="361950"/>
            </a:xfrm>
            <a:prstGeom prst="straightConnector1">
              <a:avLst/>
            </a:prstGeom>
            <a:ln w="38100"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>
              <a:off x="7477125" y="3286195"/>
              <a:ext cx="996950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>
              <a:off x="6038850" y="3286195"/>
              <a:ext cx="666750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49038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1872407" cy="548052"/>
          </a:xfrm>
        </p:spPr>
        <p:txBody>
          <a:bodyPr/>
          <a:lstStyle/>
          <a:p>
            <a:r>
              <a:rPr lang="en-US" dirty="0" smtClean="0"/>
              <a:t>Questions</a:t>
            </a:r>
          </a:p>
          <a:p>
            <a:pPr lvl="1"/>
            <a:endParaRPr lang="en-US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365022" y="798220"/>
            <a:ext cx="627431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Are you currently using microscopy or planning to?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Which system(s)?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Confocal/spinning disk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Multiphoton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High content (</a:t>
            </a:r>
            <a:r>
              <a:rPr lang="en-US" dirty="0" err="1" smtClean="0">
                <a:solidFill>
                  <a:schemeClr val="tx2"/>
                </a:solidFill>
              </a:rPr>
              <a:t>Celigo</a:t>
            </a:r>
            <a:r>
              <a:rPr lang="en-US" dirty="0" smtClean="0">
                <a:solidFill>
                  <a:schemeClr val="tx2"/>
                </a:solidFill>
              </a:rPr>
              <a:t>/Operetta/</a:t>
            </a:r>
            <a:r>
              <a:rPr lang="en-US" dirty="0" err="1" smtClean="0">
                <a:solidFill>
                  <a:schemeClr val="tx2"/>
                </a:solidFill>
              </a:rPr>
              <a:t>ImageXpress</a:t>
            </a:r>
            <a:r>
              <a:rPr lang="en-US" dirty="0" smtClean="0">
                <a:solidFill>
                  <a:schemeClr val="tx2"/>
                </a:solidFill>
              </a:rPr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TIRF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chemeClr val="tx2"/>
                </a:solidFill>
              </a:rPr>
              <a:t>Lightsheet</a:t>
            </a:r>
            <a:endParaRPr lang="en-US" dirty="0" smtClean="0">
              <a:solidFill>
                <a:schemeClr val="tx2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Any others?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7803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Watershed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2243" y="2034519"/>
            <a:ext cx="1817436" cy="1819117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 flipV="1">
            <a:off x="5199578" y="1957074"/>
            <a:ext cx="3608662" cy="2128969"/>
            <a:chOff x="853440" y="1356360"/>
            <a:chExt cx="2184400" cy="746760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88160" y="2000652"/>
            <a:ext cx="1799339" cy="1796819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 flipV="1">
            <a:off x="2730131" y="1902329"/>
            <a:ext cx="1620145" cy="2025181"/>
          </a:xfrm>
          <a:prstGeom prst="line">
            <a:avLst/>
          </a:prstGeom>
          <a:ln w="76200">
            <a:solidFill>
              <a:schemeClr val="accent6">
                <a:lumMod val="75000"/>
                <a:lumOff val="25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2283445" y="2830499"/>
            <a:ext cx="362389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2688160" y="1553596"/>
            <a:ext cx="2021550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2"/>
                </a:solidFill>
              </a:rPr>
              <a:t>Distance transform</a:t>
            </a:r>
          </a:p>
          <a:p>
            <a:endParaRPr lang="en-US" sz="300" dirty="0">
              <a:solidFill>
                <a:schemeClr val="tx2"/>
              </a:solidFill>
            </a:endParaRPr>
          </a:p>
        </p:txBody>
      </p:sp>
      <p:cxnSp>
        <p:nvCxnSpPr>
          <p:cNvPr id="32" name="Straight Arrow Connector 31"/>
          <p:cNvCxnSpPr/>
          <p:nvPr/>
        </p:nvCxnSpPr>
        <p:spPr>
          <a:xfrm>
            <a:off x="4709710" y="2830499"/>
            <a:ext cx="362389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5231648" y="1438654"/>
            <a:ext cx="3544522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2"/>
                </a:solidFill>
              </a:rPr>
              <a:t>Negative intensity profile</a:t>
            </a:r>
          </a:p>
          <a:p>
            <a:endParaRPr lang="en-US" sz="300" dirty="0">
              <a:solidFill>
                <a:schemeClr val="tx2"/>
              </a:solidFill>
            </a:endParaRPr>
          </a:p>
        </p:txBody>
      </p:sp>
      <p:sp>
        <p:nvSpPr>
          <p:cNvPr id="34" name="Freeform 33"/>
          <p:cNvSpPr/>
          <p:nvPr/>
        </p:nvSpPr>
        <p:spPr>
          <a:xfrm>
            <a:off x="5257800" y="1946145"/>
            <a:ext cx="3555161" cy="2401051"/>
          </a:xfrm>
          <a:custGeom>
            <a:avLst/>
            <a:gdLst>
              <a:gd name="connsiteX0" fmla="*/ 0 w 3555161"/>
              <a:gd name="connsiteY0" fmla="*/ 22355 h 2401051"/>
              <a:gd name="connsiteX1" fmla="*/ 644525 w 3555161"/>
              <a:gd name="connsiteY1" fmla="*/ 673230 h 2401051"/>
              <a:gd name="connsiteX2" fmla="*/ 895350 w 3555161"/>
              <a:gd name="connsiteY2" fmla="*/ 1981330 h 2401051"/>
              <a:gd name="connsiteX3" fmla="*/ 1336675 w 3555161"/>
              <a:gd name="connsiteY3" fmla="*/ 1774955 h 2401051"/>
              <a:gd name="connsiteX4" fmla="*/ 1555750 w 3555161"/>
              <a:gd name="connsiteY4" fmla="*/ 949455 h 2401051"/>
              <a:gd name="connsiteX5" fmla="*/ 2073275 w 3555161"/>
              <a:gd name="connsiteY5" fmla="*/ 927230 h 2401051"/>
              <a:gd name="connsiteX6" fmla="*/ 2311400 w 3555161"/>
              <a:gd name="connsiteY6" fmla="*/ 1860680 h 2401051"/>
              <a:gd name="connsiteX7" fmla="*/ 2495550 w 3555161"/>
              <a:gd name="connsiteY7" fmla="*/ 2270255 h 2401051"/>
              <a:gd name="connsiteX8" fmla="*/ 2854325 w 3555161"/>
              <a:gd name="connsiteY8" fmla="*/ 2362330 h 2401051"/>
              <a:gd name="connsiteX9" fmla="*/ 3168650 w 3555161"/>
              <a:gd name="connsiteY9" fmla="*/ 1689230 h 2401051"/>
              <a:gd name="connsiteX10" fmla="*/ 3235325 w 3555161"/>
              <a:gd name="connsiteY10" fmla="*/ 847855 h 2401051"/>
              <a:gd name="connsiteX11" fmla="*/ 3333750 w 3555161"/>
              <a:gd name="connsiteY11" fmla="*/ 273180 h 2401051"/>
              <a:gd name="connsiteX12" fmla="*/ 3527425 w 3555161"/>
              <a:gd name="connsiteY12" fmla="*/ 31880 h 2401051"/>
              <a:gd name="connsiteX13" fmla="*/ 3549650 w 3555161"/>
              <a:gd name="connsiteY13" fmla="*/ 9655 h 2401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555161" h="2401051">
                <a:moveTo>
                  <a:pt x="0" y="22355"/>
                </a:moveTo>
                <a:cubicBezTo>
                  <a:pt x="247650" y="184544"/>
                  <a:pt x="495300" y="346734"/>
                  <a:pt x="644525" y="673230"/>
                </a:cubicBezTo>
                <a:cubicBezTo>
                  <a:pt x="793750" y="999726"/>
                  <a:pt x="779992" y="1797709"/>
                  <a:pt x="895350" y="1981330"/>
                </a:cubicBezTo>
                <a:cubicBezTo>
                  <a:pt x="1010708" y="2164951"/>
                  <a:pt x="1226608" y="1946934"/>
                  <a:pt x="1336675" y="1774955"/>
                </a:cubicBezTo>
                <a:cubicBezTo>
                  <a:pt x="1446742" y="1602976"/>
                  <a:pt x="1432983" y="1090742"/>
                  <a:pt x="1555750" y="949455"/>
                </a:cubicBezTo>
                <a:cubicBezTo>
                  <a:pt x="1678517" y="808168"/>
                  <a:pt x="1947333" y="775359"/>
                  <a:pt x="2073275" y="927230"/>
                </a:cubicBezTo>
                <a:cubicBezTo>
                  <a:pt x="2199217" y="1079101"/>
                  <a:pt x="2241021" y="1636843"/>
                  <a:pt x="2311400" y="1860680"/>
                </a:cubicBezTo>
                <a:cubicBezTo>
                  <a:pt x="2381779" y="2084517"/>
                  <a:pt x="2405063" y="2186647"/>
                  <a:pt x="2495550" y="2270255"/>
                </a:cubicBezTo>
                <a:cubicBezTo>
                  <a:pt x="2586038" y="2353863"/>
                  <a:pt x="2742142" y="2459168"/>
                  <a:pt x="2854325" y="2362330"/>
                </a:cubicBezTo>
                <a:cubicBezTo>
                  <a:pt x="2966508" y="2265492"/>
                  <a:pt x="3105150" y="1941643"/>
                  <a:pt x="3168650" y="1689230"/>
                </a:cubicBezTo>
                <a:cubicBezTo>
                  <a:pt x="3232150" y="1436818"/>
                  <a:pt x="3207808" y="1083863"/>
                  <a:pt x="3235325" y="847855"/>
                </a:cubicBezTo>
                <a:cubicBezTo>
                  <a:pt x="3262842" y="611847"/>
                  <a:pt x="3285067" y="409176"/>
                  <a:pt x="3333750" y="273180"/>
                </a:cubicBezTo>
                <a:cubicBezTo>
                  <a:pt x="3382433" y="137184"/>
                  <a:pt x="3491442" y="75801"/>
                  <a:pt x="3527425" y="31880"/>
                </a:cubicBezTo>
                <a:cubicBezTo>
                  <a:pt x="3563408" y="-12041"/>
                  <a:pt x="3556529" y="-1193"/>
                  <a:pt x="3549650" y="9655"/>
                </a:cubicBezTo>
              </a:path>
            </a:pathLst>
          </a:custGeom>
          <a:ln w="285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8" name="Group 67"/>
          <p:cNvGrpSpPr/>
          <p:nvPr/>
        </p:nvGrpSpPr>
        <p:grpSpPr>
          <a:xfrm>
            <a:off x="5400675" y="4232275"/>
            <a:ext cx="2797175" cy="361950"/>
            <a:chOff x="5400675" y="4232275"/>
            <a:chExt cx="2797175" cy="361950"/>
          </a:xfrm>
        </p:grpSpPr>
        <p:cxnSp>
          <p:nvCxnSpPr>
            <p:cNvPr id="36" name="Straight Arrow Connector 35"/>
            <p:cNvCxnSpPr/>
            <p:nvPr/>
          </p:nvCxnSpPr>
          <p:spPr>
            <a:xfrm flipV="1">
              <a:off x="5400675" y="4232275"/>
              <a:ext cx="0" cy="361950"/>
            </a:xfrm>
            <a:prstGeom prst="straightConnector1">
              <a:avLst/>
            </a:prstGeom>
            <a:ln w="38100"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>
              <a:off x="7769225" y="4232275"/>
              <a:ext cx="428625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Group 68"/>
          <p:cNvGrpSpPr/>
          <p:nvPr/>
        </p:nvGrpSpPr>
        <p:grpSpPr>
          <a:xfrm>
            <a:off x="5400675" y="3784670"/>
            <a:ext cx="2990850" cy="361950"/>
            <a:chOff x="5400675" y="3784670"/>
            <a:chExt cx="2990850" cy="361950"/>
          </a:xfrm>
        </p:grpSpPr>
        <p:cxnSp>
          <p:nvCxnSpPr>
            <p:cNvPr id="37" name="Straight Arrow Connector 36"/>
            <p:cNvCxnSpPr/>
            <p:nvPr/>
          </p:nvCxnSpPr>
          <p:spPr>
            <a:xfrm flipV="1">
              <a:off x="5400675" y="3784670"/>
              <a:ext cx="0" cy="361950"/>
            </a:xfrm>
            <a:prstGeom prst="straightConnector1">
              <a:avLst/>
            </a:prstGeom>
            <a:ln w="38100"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>
              <a:off x="6102350" y="3784670"/>
              <a:ext cx="463550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>
              <a:off x="7575550" y="3784670"/>
              <a:ext cx="815975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0" name="Group 69"/>
          <p:cNvGrpSpPr/>
          <p:nvPr/>
        </p:nvGrpSpPr>
        <p:grpSpPr>
          <a:xfrm>
            <a:off x="5400675" y="3286195"/>
            <a:ext cx="3073400" cy="361950"/>
            <a:chOff x="5400675" y="3286195"/>
            <a:chExt cx="3073400" cy="361950"/>
          </a:xfrm>
        </p:grpSpPr>
        <p:cxnSp>
          <p:nvCxnSpPr>
            <p:cNvPr id="38" name="Straight Arrow Connector 37"/>
            <p:cNvCxnSpPr/>
            <p:nvPr/>
          </p:nvCxnSpPr>
          <p:spPr>
            <a:xfrm flipV="1">
              <a:off x="5400675" y="3286195"/>
              <a:ext cx="0" cy="361950"/>
            </a:xfrm>
            <a:prstGeom prst="straightConnector1">
              <a:avLst/>
            </a:prstGeom>
            <a:ln w="38100"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>
              <a:off x="7477125" y="3286195"/>
              <a:ext cx="996950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>
              <a:off x="6038850" y="3286195"/>
              <a:ext cx="666750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70"/>
          <p:cNvGrpSpPr/>
          <p:nvPr/>
        </p:nvGrpSpPr>
        <p:grpSpPr>
          <a:xfrm>
            <a:off x="5400675" y="2747949"/>
            <a:ext cx="3108325" cy="400050"/>
            <a:chOff x="5400675" y="2747949"/>
            <a:chExt cx="3108325" cy="400050"/>
          </a:xfrm>
        </p:grpSpPr>
        <p:cxnSp>
          <p:nvCxnSpPr>
            <p:cNvPr id="39" name="Straight Arrow Connector 38"/>
            <p:cNvCxnSpPr/>
            <p:nvPr/>
          </p:nvCxnSpPr>
          <p:spPr>
            <a:xfrm flipV="1">
              <a:off x="5400675" y="2786049"/>
              <a:ext cx="0" cy="361950"/>
            </a:xfrm>
            <a:prstGeom prst="straightConnector1">
              <a:avLst/>
            </a:prstGeom>
            <a:ln w="38100"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>
              <a:off x="5965825" y="2747949"/>
              <a:ext cx="2543175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4995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Watershed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2243" y="2034519"/>
            <a:ext cx="1817436" cy="1819117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 flipV="1">
            <a:off x="5199578" y="1957074"/>
            <a:ext cx="3608662" cy="2128969"/>
            <a:chOff x="853440" y="1356360"/>
            <a:chExt cx="2184400" cy="746760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88160" y="2000652"/>
            <a:ext cx="1799339" cy="1796819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 flipV="1">
            <a:off x="2730131" y="1902329"/>
            <a:ext cx="1620145" cy="2025181"/>
          </a:xfrm>
          <a:prstGeom prst="line">
            <a:avLst/>
          </a:prstGeom>
          <a:ln w="76200">
            <a:solidFill>
              <a:schemeClr val="accent6">
                <a:lumMod val="75000"/>
                <a:lumOff val="25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2283445" y="2830499"/>
            <a:ext cx="362389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2688160" y="1553596"/>
            <a:ext cx="2021550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2"/>
                </a:solidFill>
              </a:rPr>
              <a:t>Distance transform</a:t>
            </a:r>
          </a:p>
          <a:p>
            <a:endParaRPr lang="en-US" sz="300" dirty="0">
              <a:solidFill>
                <a:schemeClr val="tx2"/>
              </a:solidFill>
            </a:endParaRPr>
          </a:p>
        </p:txBody>
      </p:sp>
      <p:cxnSp>
        <p:nvCxnSpPr>
          <p:cNvPr id="32" name="Straight Arrow Connector 31"/>
          <p:cNvCxnSpPr/>
          <p:nvPr/>
        </p:nvCxnSpPr>
        <p:spPr>
          <a:xfrm>
            <a:off x="4709710" y="2830499"/>
            <a:ext cx="362389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5231648" y="1438654"/>
            <a:ext cx="3544522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2"/>
                </a:solidFill>
              </a:rPr>
              <a:t>Negative intensity profile</a:t>
            </a:r>
          </a:p>
          <a:p>
            <a:endParaRPr lang="en-US" sz="300" dirty="0">
              <a:solidFill>
                <a:schemeClr val="tx2"/>
              </a:solidFill>
            </a:endParaRPr>
          </a:p>
        </p:txBody>
      </p:sp>
      <p:sp>
        <p:nvSpPr>
          <p:cNvPr id="34" name="Freeform 33"/>
          <p:cNvSpPr/>
          <p:nvPr/>
        </p:nvSpPr>
        <p:spPr>
          <a:xfrm>
            <a:off x="5257800" y="1946145"/>
            <a:ext cx="3555161" cy="2401051"/>
          </a:xfrm>
          <a:custGeom>
            <a:avLst/>
            <a:gdLst>
              <a:gd name="connsiteX0" fmla="*/ 0 w 3555161"/>
              <a:gd name="connsiteY0" fmla="*/ 22355 h 2401051"/>
              <a:gd name="connsiteX1" fmla="*/ 644525 w 3555161"/>
              <a:gd name="connsiteY1" fmla="*/ 673230 h 2401051"/>
              <a:gd name="connsiteX2" fmla="*/ 895350 w 3555161"/>
              <a:gd name="connsiteY2" fmla="*/ 1981330 h 2401051"/>
              <a:gd name="connsiteX3" fmla="*/ 1336675 w 3555161"/>
              <a:gd name="connsiteY3" fmla="*/ 1774955 h 2401051"/>
              <a:gd name="connsiteX4" fmla="*/ 1555750 w 3555161"/>
              <a:gd name="connsiteY4" fmla="*/ 949455 h 2401051"/>
              <a:gd name="connsiteX5" fmla="*/ 2073275 w 3555161"/>
              <a:gd name="connsiteY5" fmla="*/ 927230 h 2401051"/>
              <a:gd name="connsiteX6" fmla="*/ 2311400 w 3555161"/>
              <a:gd name="connsiteY6" fmla="*/ 1860680 h 2401051"/>
              <a:gd name="connsiteX7" fmla="*/ 2495550 w 3555161"/>
              <a:gd name="connsiteY7" fmla="*/ 2270255 h 2401051"/>
              <a:gd name="connsiteX8" fmla="*/ 2854325 w 3555161"/>
              <a:gd name="connsiteY8" fmla="*/ 2362330 h 2401051"/>
              <a:gd name="connsiteX9" fmla="*/ 3168650 w 3555161"/>
              <a:gd name="connsiteY9" fmla="*/ 1689230 h 2401051"/>
              <a:gd name="connsiteX10" fmla="*/ 3235325 w 3555161"/>
              <a:gd name="connsiteY10" fmla="*/ 847855 h 2401051"/>
              <a:gd name="connsiteX11" fmla="*/ 3333750 w 3555161"/>
              <a:gd name="connsiteY11" fmla="*/ 273180 h 2401051"/>
              <a:gd name="connsiteX12" fmla="*/ 3527425 w 3555161"/>
              <a:gd name="connsiteY12" fmla="*/ 31880 h 2401051"/>
              <a:gd name="connsiteX13" fmla="*/ 3549650 w 3555161"/>
              <a:gd name="connsiteY13" fmla="*/ 9655 h 2401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555161" h="2401051">
                <a:moveTo>
                  <a:pt x="0" y="22355"/>
                </a:moveTo>
                <a:cubicBezTo>
                  <a:pt x="247650" y="184544"/>
                  <a:pt x="495300" y="346734"/>
                  <a:pt x="644525" y="673230"/>
                </a:cubicBezTo>
                <a:cubicBezTo>
                  <a:pt x="793750" y="999726"/>
                  <a:pt x="779992" y="1797709"/>
                  <a:pt x="895350" y="1981330"/>
                </a:cubicBezTo>
                <a:cubicBezTo>
                  <a:pt x="1010708" y="2164951"/>
                  <a:pt x="1226608" y="1946934"/>
                  <a:pt x="1336675" y="1774955"/>
                </a:cubicBezTo>
                <a:cubicBezTo>
                  <a:pt x="1446742" y="1602976"/>
                  <a:pt x="1432983" y="1090742"/>
                  <a:pt x="1555750" y="949455"/>
                </a:cubicBezTo>
                <a:cubicBezTo>
                  <a:pt x="1678517" y="808168"/>
                  <a:pt x="1947333" y="775359"/>
                  <a:pt x="2073275" y="927230"/>
                </a:cubicBezTo>
                <a:cubicBezTo>
                  <a:pt x="2199217" y="1079101"/>
                  <a:pt x="2241021" y="1636843"/>
                  <a:pt x="2311400" y="1860680"/>
                </a:cubicBezTo>
                <a:cubicBezTo>
                  <a:pt x="2381779" y="2084517"/>
                  <a:pt x="2405063" y="2186647"/>
                  <a:pt x="2495550" y="2270255"/>
                </a:cubicBezTo>
                <a:cubicBezTo>
                  <a:pt x="2586038" y="2353863"/>
                  <a:pt x="2742142" y="2459168"/>
                  <a:pt x="2854325" y="2362330"/>
                </a:cubicBezTo>
                <a:cubicBezTo>
                  <a:pt x="2966508" y="2265492"/>
                  <a:pt x="3105150" y="1941643"/>
                  <a:pt x="3168650" y="1689230"/>
                </a:cubicBezTo>
                <a:cubicBezTo>
                  <a:pt x="3232150" y="1436818"/>
                  <a:pt x="3207808" y="1083863"/>
                  <a:pt x="3235325" y="847855"/>
                </a:cubicBezTo>
                <a:cubicBezTo>
                  <a:pt x="3262842" y="611847"/>
                  <a:pt x="3285067" y="409176"/>
                  <a:pt x="3333750" y="273180"/>
                </a:cubicBezTo>
                <a:cubicBezTo>
                  <a:pt x="3382433" y="137184"/>
                  <a:pt x="3491442" y="75801"/>
                  <a:pt x="3527425" y="31880"/>
                </a:cubicBezTo>
                <a:cubicBezTo>
                  <a:pt x="3563408" y="-12041"/>
                  <a:pt x="3556529" y="-1193"/>
                  <a:pt x="3549650" y="9655"/>
                </a:cubicBezTo>
              </a:path>
            </a:pathLst>
          </a:custGeom>
          <a:ln w="285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8" name="Group 67"/>
          <p:cNvGrpSpPr/>
          <p:nvPr/>
        </p:nvGrpSpPr>
        <p:grpSpPr>
          <a:xfrm>
            <a:off x="5400675" y="4232275"/>
            <a:ext cx="2797175" cy="361950"/>
            <a:chOff x="5400675" y="4232275"/>
            <a:chExt cx="2797175" cy="361950"/>
          </a:xfrm>
        </p:grpSpPr>
        <p:cxnSp>
          <p:nvCxnSpPr>
            <p:cNvPr id="36" name="Straight Arrow Connector 35"/>
            <p:cNvCxnSpPr/>
            <p:nvPr/>
          </p:nvCxnSpPr>
          <p:spPr>
            <a:xfrm flipV="1">
              <a:off x="5400675" y="4232275"/>
              <a:ext cx="0" cy="361950"/>
            </a:xfrm>
            <a:prstGeom prst="straightConnector1">
              <a:avLst/>
            </a:prstGeom>
            <a:ln w="38100"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>
              <a:off x="7769225" y="4232275"/>
              <a:ext cx="428625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Group 68"/>
          <p:cNvGrpSpPr/>
          <p:nvPr/>
        </p:nvGrpSpPr>
        <p:grpSpPr>
          <a:xfrm>
            <a:off x="5400675" y="3784670"/>
            <a:ext cx="2990850" cy="361950"/>
            <a:chOff x="5400675" y="3784670"/>
            <a:chExt cx="2990850" cy="361950"/>
          </a:xfrm>
        </p:grpSpPr>
        <p:cxnSp>
          <p:nvCxnSpPr>
            <p:cNvPr id="37" name="Straight Arrow Connector 36"/>
            <p:cNvCxnSpPr/>
            <p:nvPr/>
          </p:nvCxnSpPr>
          <p:spPr>
            <a:xfrm flipV="1">
              <a:off x="5400675" y="3784670"/>
              <a:ext cx="0" cy="361950"/>
            </a:xfrm>
            <a:prstGeom prst="straightConnector1">
              <a:avLst/>
            </a:prstGeom>
            <a:ln w="38100"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>
              <a:off x="6102350" y="3784670"/>
              <a:ext cx="463550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>
              <a:off x="7575550" y="3784670"/>
              <a:ext cx="815975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0" name="Group 69"/>
          <p:cNvGrpSpPr/>
          <p:nvPr/>
        </p:nvGrpSpPr>
        <p:grpSpPr>
          <a:xfrm>
            <a:off x="5400675" y="3286195"/>
            <a:ext cx="3073400" cy="361950"/>
            <a:chOff x="5400675" y="3286195"/>
            <a:chExt cx="3073400" cy="361950"/>
          </a:xfrm>
        </p:grpSpPr>
        <p:cxnSp>
          <p:nvCxnSpPr>
            <p:cNvPr id="38" name="Straight Arrow Connector 37"/>
            <p:cNvCxnSpPr/>
            <p:nvPr/>
          </p:nvCxnSpPr>
          <p:spPr>
            <a:xfrm flipV="1">
              <a:off x="5400675" y="3286195"/>
              <a:ext cx="0" cy="361950"/>
            </a:xfrm>
            <a:prstGeom prst="straightConnector1">
              <a:avLst/>
            </a:prstGeom>
            <a:ln w="38100"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>
              <a:off x="7477125" y="3286195"/>
              <a:ext cx="996950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>
              <a:off x="6038850" y="3286195"/>
              <a:ext cx="666750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70"/>
          <p:cNvGrpSpPr/>
          <p:nvPr/>
        </p:nvGrpSpPr>
        <p:grpSpPr>
          <a:xfrm>
            <a:off x="5400675" y="2747949"/>
            <a:ext cx="3108325" cy="400050"/>
            <a:chOff x="5400675" y="2747949"/>
            <a:chExt cx="3108325" cy="400050"/>
          </a:xfrm>
        </p:grpSpPr>
        <p:cxnSp>
          <p:nvCxnSpPr>
            <p:cNvPr id="39" name="Straight Arrow Connector 38"/>
            <p:cNvCxnSpPr/>
            <p:nvPr/>
          </p:nvCxnSpPr>
          <p:spPr>
            <a:xfrm flipV="1">
              <a:off x="5400675" y="2786049"/>
              <a:ext cx="0" cy="361950"/>
            </a:xfrm>
            <a:prstGeom prst="straightConnector1">
              <a:avLst/>
            </a:prstGeom>
            <a:ln w="38100"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>
              <a:off x="5965825" y="2747949"/>
              <a:ext cx="2543175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3" name="Straight Connector 72"/>
          <p:cNvCxnSpPr/>
          <p:nvPr/>
        </p:nvCxnSpPr>
        <p:spPr>
          <a:xfrm>
            <a:off x="7102334" y="1823375"/>
            <a:ext cx="0" cy="2523821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6" name="TextBox 75"/>
          <p:cNvSpPr txBox="1"/>
          <p:nvPr/>
        </p:nvSpPr>
        <p:spPr>
          <a:xfrm>
            <a:off x="6521333" y="4278973"/>
            <a:ext cx="1247892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2"/>
                </a:solidFill>
              </a:rPr>
              <a:t>Watershed</a:t>
            </a:r>
          </a:p>
          <a:p>
            <a:endParaRPr lang="en-US" sz="3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4230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2912431" cy="846192"/>
          </a:xfrm>
        </p:spPr>
        <p:txBody>
          <a:bodyPr/>
          <a:lstStyle/>
          <a:p>
            <a:r>
              <a:rPr lang="en-US" dirty="0" smtClean="0"/>
              <a:t>Filters - Gaussian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4482" y="1800086"/>
            <a:ext cx="2002251" cy="202398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12992" y="2219055"/>
            <a:ext cx="3010194" cy="1403964"/>
          </a:xfrm>
          <a:prstGeom prst="rect">
            <a:avLst/>
          </a:prstGeom>
        </p:spPr>
      </p:pic>
      <p:sp>
        <p:nvSpPr>
          <p:cNvPr id="40" name="Multiply 39"/>
          <p:cNvSpPr/>
          <p:nvPr/>
        </p:nvSpPr>
        <p:spPr>
          <a:xfrm>
            <a:off x="2312522" y="2561376"/>
            <a:ext cx="614680" cy="640080"/>
          </a:xfrm>
          <a:prstGeom prst="mathMultiply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Equal 40"/>
          <p:cNvSpPr/>
          <p:nvPr/>
        </p:nvSpPr>
        <p:spPr>
          <a:xfrm>
            <a:off x="6101990" y="2594396"/>
            <a:ext cx="619760" cy="574040"/>
          </a:xfrm>
          <a:prstGeom prst="mathEqual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09445" y="1760715"/>
            <a:ext cx="2097563" cy="2086255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3629079" y="1645782"/>
            <a:ext cx="16655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tx2"/>
                </a:solidFill>
              </a:rPr>
              <a:t>Large kernel (200 pix)</a:t>
            </a:r>
            <a:endParaRPr lang="en-US" sz="2000" baseline="-25000" dirty="0" smtClean="0">
              <a:solidFill>
                <a:schemeClr val="tx2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785561" y="4279148"/>
            <a:ext cx="79732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Correct inhomogeneous illumination</a:t>
            </a:r>
            <a:endParaRPr lang="en-US" sz="2000" baseline="-25000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5724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09445" y="1768866"/>
            <a:ext cx="2067855" cy="2064233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2912431" cy="846192"/>
          </a:xfrm>
        </p:spPr>
        <p:txBody>
          <a:bodyPr/>
          <a:lstStyle/>
          <a:p>
            <a:r>
              <a:rPr lang="en-US" dirty="0" smtClean="0"/>
              <a:t>Filters - Gaussian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4482" y="1808238"/>
            <a:ext cx="2002251" cy="202398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12991" y="2245000"/>
            <a:ext cx="2897716" cy="1289135"/>
          </a:xfrm>
          <a:prstGeom prst="rect">
            <a:avLst/>
          </a:prstGeom>
        </p:spPr>
      </p:pic>
      <p:sp>
        <p:nvSpPr>
          <p:cNvPr id="40" name="Multiply 39"/>
          <p:cNvSpPr/>
          <p:nvPr/>
        </p:nvSpPr>
        <p:spPr>
          <a:xfrm>
            <a:off x="2312522" y="2569528"/>
            <a:ext cx="614680" cy="640080"/>
          </a:xfrm>
          <a:prstGeom prst="mathMultiply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Equal 40"/>
          <p:cNvSpPr/>
          <p:nvPr/>
        </p:nvSpPr>
        <p:spPr>
          <a:xfrm>
            <a:off x="6101990" y="2602548"/>
            <a:ext cx="619760" cy="574040"/>
          </a:xfrm>
          <a:prstGeom prst="mathEqual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85561" y="4279148"/>
            <a:ext cx="79732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Smooth intensity variations for </a:t>
            </a:r>
            <a:r>
              <a:rPr lang="en-US" sz="2000" dirty="0" err="1" smtClean="0">
                <a:solidFill>
                  <a:schemeClr val="tx2"/>
                </a:solidFill>
              </a:rPr>
              <a:t>thresholding</a:t>
            </a:r>
            <a:endParaRPr lang="en-US" sz="2000" baseline="-25000" dirty="0" smtClean="0">
              <a:solidFill>
                <a:schemeClr val="tx2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629079" y="1645782"/>
            <a:ext cx="16655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tx2"/>
                </a:solidFill>
              </a:rPr>
              <a:t>Small kernel (8 pix)</a:t>
            </a:r>
            <a:endParaRPr lang="en-US" sz="2000" baseline="-25000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0980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2912431" cy="846192"/>
          </a:xfrm>
        </p:spPr>
        <p:txBody>
          <a:bodyPr/>
          <a:lstStyle/>
          <a:p>
            <a:r>
              <a:rPr lang="en-US" dirty="0" smtClean="0"/>
              <a:t>Filters - Gaussian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480760" y="884014"/>
            <a:ext cx="7386890" cy="913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Open </a:t>
            </a:r>
            <a:r>
              <a:rPr lang="en-US" sz="2000" dirty="0" err="1" smtClean="0">
                <a:solidFill>
                  <a:schemeClr val="tx2"/>
                </a:solidFill>
              </a:rPr>
              <a:t>foci.tif</a:t>
            </a:r>
            <a:r>
              <a:rPr lang="en-US" sz="2000" dirty="0" smtClean="0">
                <a:solidFill>
                  <a:schemeClr val="tx2"/>
                </a:solidFill>
              </a:rPr>
              <a:t> &amp; try </a:t>
            </a:r>
            <a:r>
              <a:rPr lang="en-US" sz="2000" dirty="0" err="1" smtClean="0">
                <a:solidFill>
                  <a:schemeClr val="tx2"/>
                </a:solidFill>
              </a:rPr>
              <a:t>thresholding</a:t>
            </a:r>
            <a:r>
              <a:rPr lang="en-US" sz="2000" dirty="0" smtClean="0">
                <a:solidFill>
                  <a:schemeClr val="tx2"/>
                </a:solidFill>
              </a:rPr>
              <a:t> (to segment whole nuclei)</a:t>
            </a:r>
            <a:endParaRPr lang="en-US" sz="2000" baseline="-25000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aseline="-2500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Apply Gaussian smoothing (use preview) &amp; try again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5422" y="2025873"/>
            <a:ext cx="2523986" cy="22911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60510" y="2219185"/>
            <a:ext cx="2488517" cy="245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62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2912431" cy="846192"/>
          </a:xfrm>
        </p:spPr>
        <p:txBody>
          <a:bodyPr/>
          <a:lstStyle/>
          <a:p>
            <a:r>
              <a:rPr lang="en-US" dirty="0" smtClean="0"/>
              <a:t>Filters - Gaussian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480760" y="884014"/>
            <a:ext cx="6803177" cy="913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Open </a:t>
            </a:r>
            <a:r>
              <a:rPr lang="en-US" sz="2000" dirty="0" err="1" smtClean="0">
                <a:solidFill>
                  <a:schemeClr val="tx2"/>
                </a:solidFill>
              </a:rPr>
              <a:t>foci.tif</a:t>
            </a:r>
            <a:r>
              <a:rPr lang="en-US" sz="2000" dirty="0" smtClean="0">
                <a:solidFill>
                  <a:schemeClr val="tx2"/>
                </a:solidFill>
              </a:rPr>
              <a:t> &amp; try </a:t>
            </a:r>
            <a:r>
              <a:rPr lang="en-US" sz="2000" dirty="0" err="1" smtClean="0">
                <a:solidFill>
                  <a:schemeClr val="tx2"/>
                </a:solidFill>
              </a:rPr>
              <a:t>thresholding</a:t>
            </a:r>
            <a:endParaRPr lang="en-US" sz="2000" baseline="-25000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aseline="-2500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Apply Gaussian smoothing (use preview) &amp; try again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5422" y="2025873"/>
            <a:ext cx="2523986" cy="22911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60510" y="2219185"/>
            <a:ext cx="2488517" cy="24557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51705" y="2219185"/>
            <a:ext cx="2488517" cy="2417572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748679" y="3086004"/>
            <a:ext cx="6030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tx2"/>
                </a:solidFill>
              </a:rPr>
              <a:t>vs</a:t>
            </a:r>
          </a:p>
        </p:txBody>
      </p:sp>
    </p:spTree>
    <p:extLst>
      <p:ext uri="{BB962C8B-B14F-4D97-AF65-F5344CB8AC3E}">
        <p14:creationId xmlns:p14="http://schemas.microsoft.com/office/powerpoint/2010/main" val="810540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353488"/>
            <a:ext cx="2912431" cy="791466"/>
          </a:xfrm>
        </p:spPr>
        <p:txBody>
          <a:bodyPr/>
          <a:lstStyle/>
          <a:p>
            <a:r>
              <a:rPr lang="en-US" dirty="0" smtClean="0"/>
              <a:t>Filters - Gradient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849998" y="799519"/>
            <a:ext cx="25621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Edge detection</a:t>
            </a:r>
            <a:endParaRPr lang="en-US" sz="2000" baseline="-25000" dirty="0" smtClean="0">
              <a:solidFill>
                <a:schemeClr val="tx2"/>
              </a:solidFill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1057051" y="1844913"/>
            <a:ext cx="2697043" cy="694542"/>
            <a:chOff x="691906" y="1758226"/>
            <a:chExt cx="1955918" cy="538515"/>
          </a:xfrm>
        </p:grpSpPr>
        <p:grpSp>
          <p:nvGrpSpPr>
            <p:cNvPr id="9" name="Group 8"/>
            <p:cNvGrpSpPr/>
            <p:nvPr/>
          </p:nvGrpSpPr>
          <p:grpSpPr>
            <a:xfrm>
              <a:off x="691906" y="1758226"/>
              <a:ext cx="1955918" cy="538515"/>
              <a:chOff x="853440" y="1356360"/>
              <a:chExt cx="2184400" cy="746760"/>
            </a:xfrm>
          </p:grpSpPr>
          <p:cxnSp>
            <p:nvCxnSpPr>
              <p:cNvPr id="10" name="Straight Connector 9"/>
              <p:cNvCxnSpPr/>
              <p:nvPr/>
            </p:nvCxnSpPr>
            <p:spPr>
              <a:xfrm>
                <a:off x="866140" y="1356360"/>
                <a:ext cx="0" cy="74676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/>
              <p:nvPr/>
            </p:nvCxnSpPr>
            <p:spPr>
              <a:xfrm>
                <a:off x="853440" y="2103120"/>
                <a:ext cx="2184400" cy="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3" name="Freeform 2"/>
            <p:cNvSpPr/>
            <p:nvPr/>
          </p:nvSpPr>
          <p:spPr>
            <a:xfrm>
              <a:off x="703968" y="1905906"/>
              <a:ext cx="1886940" cy="387903"/>
            </a:xfrm>
            <a:custGeom>
              <a:avLst/>
              <a:gdLst>
                <a:gd name="connsiteX0" fmla="*/ 0 w 2645009"/>
                <a:gd name="connsiteY0" fmla="*/ 542260 h 543741"/>
                <a:gd name="connsiteX1" fmla="*/ 294572 w 2645009"/>
                <a:gd name="connsiteY1" fmla="*/ 444069 h 543741"/>
                <a:gd name="connsiteX2" fmla="*/ 653581 w 2645009"/>
                <a:gd name="connsiteY2" fmla="*/ 78923 h 543741"/>
                <a:gd name="connsiteX3" fmla="*/ 1632419 w 2645009"/>
                <a:gd name="connsiteY3" fmla="*/ 32896 h 543741"/>
                <a:gd name="connsiteX4" fmla="*/ 2052797 w 2645009"/>
                <a:gd name="connsiteY4" fmla="*/ 477822 h 543741"/>
                <a:gd name="connsiteX5" fmla="*/ 2645009 w 2645009"/>
                <a:gd name="connsiteY5" fmla="*/ 533054 h 54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45009" h="543741">
                  <a:moveTo>
                    <a:pt x="0" y="542260"/>
                  </a:moveTo>
                  <a:cubicBezTo>
                    <a:pt x="92821" y="531776"/>
                    <a:pt x="185642" y="521292"/>
                    <a:pt x="294572" y="444069"/>
                  </a:cubicBezTo>
                  <a:cubicBezTo>
                    <a:pt x="403502" y="366846"/>
                    <a:pt x="430607" y="147452"/>
                    <a:pt x="653581" y="78923"/>
                  </a:cubicBezTo>
                  <a:cubicBezTo>
                    <a:pt x="876555" y="10394"/>
                    <a:pt x="1399216" y="-33587"/>
                    <a:pt x="1632419" y="32896"/>
                  </a:cubicBezTo>
                  <a:cubicBezTo>
                    <a:pt x="1865622" y="99379"/>
                    <a:pt x="1884032" y="394462"/>
                    <a:pt x="2052797" y="477822"/>
                  </a:cubicBezTo>
                  <a:cubicBezTo>
                    <a:pt x="2221562" y="561182"/>
                    <a:pt x="2433285" y="547118"/>
                    <a:pt x="2645009" y="533054"/>
                  </a:cubicBezTo>
                </a:path>
              </a:pathLst>
            </a:custGeom>
            <a:ln w="19050"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1057051" y="3326582"/>
            <a:ext cx="2697044" cy="1164461"/>
            <a:chOff x="920537" y="3178921"/>
            <a:chExt cx="1955918" cy="902868"/>
          </a:xfrm>
        </p:grpSpPr>
        <p:grpSp>
          <p:nvGrpSpPr>
            <p:cNvPr id="13" name="Group 12"/>
            <p:cNvGrpSpPr/>
            <p:nvPr/>
          </p:nvGrpSpPr>
          <p:grpSpPr>
            <a:xfrm>
              <a:off x="920537" y="3178921"/>
              <a:ext cx="1955918" cy="553974"/>
              <a:chOff x="853440" y="1356360"/>
              <a:chExt cx="2184400" cy="746760"/>
            </a:xfrm>
          </p:grpSpPr>
          <p:cxnSp>
            <p:nvCxnSpPr>
              <p:cNvPr id="15" name="Straight Connector 14"/>
              <p:cNvCxnSpPr/>
              <p:nvPr/>
            </p:nvCxnSpPr>
            <p:spPr>
              <a:xfrm>
                <a:off x="866140" y="1356360"/>
                <a:ext cx="0" cy="74676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>
                <a:off x="853440" y="2103120"/>
                <a:ext cx="2184400" cy="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5" name="Freeform 4"/>
            <p:cNvSpPr/>
            <p:nvPr/>
          </p:nvSpPr>
          <p:spPr>
            <a:xfrm>
              <a:off x="935860" y="3393854"/>
              <a:ext cx="1801569" cy="687935"/>
            </a:xfrm>
            <a:custGeom>
              <a:avLst/>
              <a:gdLst>
                <a:gd name="connsiteX0" fmla="*/ 0 w 2525340"/>
                <a:gd name="connsiteY0" fmla="*/ 473749 h 964310"/>
                <a:gd name="connsiteX1" fmla="*/ 266956 w 2525340"/>
                <a:gd name="connsiteY1" fmla="*/ 323395 h 964310"/>
                <a:gd name="connsiteX2" fmla="*/ 380489 w 2525340"/>
                <a:gd name="connsiteY2" fmla="*/ 50302 h 964310"/>
                <a:gd name="connsiteX3" fmla="*/ 524706 w 2525340"/>
                <a:gd name="connsiteY3" fmla="*/ 34960 h 964310"/>
                <a:gd name="connsiteX4" fmla="*/ 616760 w 2525340"/>
                <a:gd name="connsiteY4" fmla="*/ 418517 h 964310"/>
                <a:gd name="connsiteX5" fmla="*/ 834620 w 2525340"/>
                <a:gd name="connsiteY5" fmla="*/ 464544 h 964310"/>
                <a:gd name="connsiteX6" fmla="*/ 1141466 w 2525340"/>
                <a:gd name="connsiteY6" fmla="*/ 476818 h 964310"/>
                <a:gd name="connsiteX7" fmla="*/ 1571050 w 2525340"/>
                <a:gd name="connsiteY7" fmla="*/ 464544 h 964310"/>
                <a:gd name="connsiteX8" fmla="*/ 1696856 w 2525340"/>
                <a:gd name="connsiteY8" fmla="*/ 522844 h 964310"/>
                <a:gd name="connsiteX9" fmla="*/ 1816526 w 2525340"/>
                <a:gd name="connsiteY9" fmla="*/ 927881 h 964310"/>
                <a:gd name="connsiteX10" fmla="*/ 1963812 w 2525340"/>
                <a:gd name="connsiteY10" fmla="*/ 903333 h 964310"/>
                <a:gd name="connsiteX11" fmla="*/ 2068140 w 2525340"/>
                <a:gd name="connsiteY11" fmla="*/ 559666 h 964310"/>
                <a:gd name="connsiteX12" fmla="*/ 2233836 w 2525340"/>
                <a:gd name="connsiteY12" fmla="*/ 486023 h 964310"/>
                <a:gd name="connsiteX13" fmla="*/ 2525340 w 2525340"/>
                <a:gd name="connsiteY13" fmla="*/ 479886 h 964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25340" h="964310">
                  <a:moveTo>
                    <a:pt x="0" y="473749"/>
                  </a:moveTo>
                  <a:cubicBezTo>
                    <a:pt x="101770" y="433859"/>
                    <a:pt x="203541" y="393970"/>
                    <a:pt x="266956" y="323395"/>
                  </a:cubicBezTo>
                  <a:cubicBezTo>
                    <a:pt x="330371" y="252820"/>
                    <a:pt x="337531" y="98374"/>
                    <a:pt x="380489" y="50302"/>
                  </a:cubicBezTo>
                  <a:cubicBezTo>
                    <a:pt x="423447" y="2230"/>
                    <a:pt x="485328" y="-26409"/>
                    <a:pt x="524706" y="34960"/>
                  </a:cubicBezTo>
                  <a:cubicBezTo>
                    <a:pt x="564084" y="96329"/>
                    <a:pt x="565108" y="346920"/>
                    <a:pt x="616760" y="418517"/>
                  </a:cubicBezTo>
                  <a:cubicBezTo>
                    <a:pt x="668412" y="490114"/>
                    <a:pt x="747169" y="454827"/>
                    <a:pt x="834620" y="464544"/>
                  </a:cubicBezTo>
                  <a:cubicBezTo>
                    <a:pt x="922071" y="474261"/>
                    <a:pt x="1018728" y="476818"/>
                    <a:pt x="1141466" y="476818"/>
                  </a:cubicBezTo>
                  <a:cubicBezTo>
                    <a:pt x="1264204" y="476818"/>
                    <a:pt x="1478485" y="456873"/>
                    <a:pt x="1571050" y="464544"/>
                  </a:cubicBezTo>
                  <a:cubicBezTo>
                    <a:pt x="1663615" y="472215"/>
                    <a:pt x="1655943" y="445621"/>
                    <a:pt x="1696856" y="522844"/>
                  </a:cubicBezTo>
                  <a:cubicBezTo>
                    <a:pt x="1737769" y="600067"/>
                    <a:pt x="1772033" y="864466"/>
                    <a:pt x="1816526" y="927881"/>
                  </a:cubicBezTo>
                  <a:cubicBezTo>
                    <a:pt x="1861019" y="991296"/>
                    <a:pt x="1921876" y="964702"/>
                    <a:pt x="1963812" y="903333"/>
                  </a:cubicBezTo>
                  <a:cubicBezTo>
                    <a:pt x="2005748" y="841964"/>
                    <a:pt x="2023136" y="629218"/>
                    <a:pt x="2068140" y="559666"/>
                  </a:cubicBezTo>
                  <a:cubicBezTo>
                    <a:pt x="2113144" y="490114"/>
                    <a:pt x="2157636" y="499320"/>
                    <a:pt x="2233836" y="486023"/>
                  </a:cubicBezTo>
                  <a:cubicBezTo>
                    <a:pt x="2310036" y="472726"/>
                    <a:pt x="2417688" y="476306"/>
                    <a:pt x="2525340" y="479886"/>
                  </a:cubicBezTo>
                </a:path>
              </a:pathLst>
            </a:custGeom>
            <a:ln w="19050"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100" y="2033721"/>
            <a:ext cx="737680" cy="42066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683" y="3395692"/>
            <a:ext cx="365792" cy="585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777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353488"/>
            <a:ext cx="2912431" cy="791466"/>
          </a:xfrm>
        </p:spPr>
        <p:txBody>
          <a:bodyPr/>
          <a:lstStyle/>
          <a:p>
            <a:r>
              <a:rPr lang="en-US" dirty="0" smtClean="0"/>
              <a:t>Filters - Gradient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849998" y="799519"/>
            <a:ext cx="25621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Edge detection</a:t>
            </a:r>
            <a:endParaRPr lang="en-US" sz="2000" baseline="-25000" dirty="0" smtClean="0">
              <a:solidFill>
                <a:schemeClr val="tx2"/>
              </a:solidFill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1057051" y="1844913"/>
            <a:ext cx="2697043" cy="694542"/>
            <a:chOff x="691906" y="1758226"/>
            <a:chExt cx="1955918" cy="538515"/>
          </a:xfrm>
        </p:grpSpPr>
        <p:grpSp>
          <p:nvGrpSpPr>
            <p:cNvPr id="9" name="Group 8"/>
            <p:cNvGrpSpPr/>
            <p:nvPr/>
          </p:nvGrpSpPr>
          <p:grpSpPr>
            <a:xfrm>
              <a:off x="691906" y="1758226"/>
              <a:ext cx="1955918" cy="538515"/>
              <a:chOff x="853440" y="1356360"/>
              <a:chExt cx="2184400" cy="746760"/>
            </a:xfrm>
          </p:grpSpPr>
          <p:cxnSp>
            <p:nvCxnSpPr>
              <p:cNvPr id="10" name="Straight Connector 9"/>
              <p:cNvCxnSpPr/>
              <p:nvPr/>
            </p:nvCxnSpPr>
            <p:spPr>
              <a:xfrm>
                <a:off x="866140" y="1356360"/>
                <a:ext cx="0" cy="74676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/>
              <p:nvPr/>
            </p:nvCxnSpPr>
            <p:spPr>
              <a:xfrm>
                <a:off x="853440" y="2103120"/>
                <a:ext cx="2184400" cy="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3" name="Freeform 2"/>
            <p:cNvSpPr/>
            <p:nvPr/>
          </p:nvSpPr>
          <p:spPr>
            <a:xfrm>
              <a:off x="703968" y="1905906"/>
              <a:ext cx="1886940" cy="387903"/>
            </a:xfrm>
            <a:custGeom>
              <a:avLst/>
              <a:gdLst>
                <a:gd name="connsiteX0" fmla="*/ 0 w 2645009"/>
                <a:gd name="connsiteY0" fmla="*/ 542260 h 543741"/>
                <a:gd name="connsiteX1" fmla="*/ 294572 w 2645009"/>
                <a:gd name="connsiteY1" fmla="*/ 444069 h 543741"/>
                <a:gd name="connsiteX2" fmla="*/ 653581 w 2645009"/>
                <a:gd name="connsiteY2" fmla="*/ 78923 h 543741"/>
                <a:gd name="connsiteX3" fmla="*/ 1632419 w 2645009"/>
                <a:gd name="connsiteY3" fmla="*/ 32896 h 543741"/>
                <a:gd name="connsiteX4" fmla="*/ 2052797 w 2645009"/>
                <a:gd name="connsiteY4" fmla="*/ 477822 h 543741"/>
                <a:gd name="connsiteX5" fmla="*/ 2645009 w 2645009"/>
                <a:gd name="connsiteY5" fmla="*/ 533054 h 54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45009" h="543741">
                  <a:moveTo>
                    <a:pt x="0" y="542260"/>
                  </a:moveTo>
                  <a:cubicBezTo>
                    <a:pt x="92821" y="531776"/>
                    <a:pt x="185642" y="521292"/>
                    <a:pt x="294572" y="444069"/>
                  </a:cubicBezTo>
                  <a:cubicBezTo>
                    <a:pt x="403502" y="366846"/>
                    <a:pt x="430607" y="147452"/>
                    <a:pt x="653581" y="78923"/>
                  </a:cubicBezTo>
                  <a:cubicBezTo>
                    <a:pt x="876555" y="10394"/>
                    <a:pt x="1399216" y="-33587"/>
                    <a:pt x="1632419" y="32896"/>
                  </a:cubicBezTo>
                  <a:cubicBezTo>
                    <a:pt x="1865622" y="99379"/>
                    <a:pt x="1884032" y="394462"/>
                    <a:pt x="2052797" y="477822"/>
                  </a:cubicBezTo>
                  <a:cubicBezTo>
                    <a:pt x="2221562" y="561182"/>
                    <a:pt x="2433285" y="547118"/>
                    <a:pt x="2645009" y="533054"/>
                  </a:cubicBezTo>
                </a:path>
              </a:pathLst>
            </a:custGeom>
            <a:ln w="19050"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1057051" y="3326582"/>
            <a:ext cx="2697044" cy="1164461"/>
            <a:chOff x="920537" y="3178921"/>
            <a:chExt cx="1955918" cy="902868"/>
          </a:xfrm>
        </p:grpSpPr>
        <p:grpSp>
          <p:nvGrpSpPr>
            <p:cNvPr id="13" name="Group 12"/>
            <p:cNvGrpSpPr/>
            <p:nvPr/>
          </p:nvGrpSpPr>
          <p:grpSpPr>
            <a:xfrm>
              <a:off x="920537" y="3178921"/>
              <a:ext cx="1955918" cy="553974"/>
              <a:chOff x="853440" y="1356360"/>
              <a:chExt cx="2184400" cy="746760"/>
            </a:xfrm>
          </p:grpSpPr>
          <p:cxnSp>
            <p:nvCxnSpPr>
              <p:cNvPr id="15" name="Straight Connector 14"/>
              <p:cNvCxnSpPr/>
              <p:nvPr/>
            </p:nvCxnSpPr>
            <p:spPr>
              <a:xfrm>
                <a:off x="866140" y="1356360"/>
                <a:ext cx="0" cy="74676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>
                <a:off x="853440" y="2103120"/>
                <a:ext cx="2184400" cy="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5" name="Freeform 4"/>
            <p:cNvSpPr/>
            <p:nvPr/>
          </p:nvSpPr>
          <p:spPr>
            <a:xfrm>
              <a:off x="935860" y="3393854"/>
              <a:ext cx="1801569" cy="687935"/>
            </a:xfrm>
            <a:custGeom>
              <a:avLst/>
              <a:gdLst>
                <a:gd name="connsiteX0" fmla="*/ 0 w 2525340"/>
                <a:gd name="connsiteY0" fmla="*/ 473749 h 964310"/>
                <a:gd name="connsiteX1" fmla="*/ 266956 w 2525340"/>
                <a:gd name="connsiteY1" fmla="*/ 323395 h 964310"/>
                <a:gd name="connsiteX2" fmla="*/ 380489 w 2525340"/>
                <a:gd name="connsiteY2" fmla="*/ 50302 h 964310"/>
                <a:gd name="connsiteX3" fmla="*/ 524706 w 2525340"/>
                <a:gd name="connsiteY3" fmla="*/ 34960 h 964310"/>
                <a:gd name="connsiteX4" fmla="*/ 616760 w 2525340"/>
                <a:gd name="connsiteY4" fmla="*/ 418517 h 964310"/>
                <a:gd name="connsiteX5" fmla="*/ 834620 w 2525340"/>
                <a:gd name="connsiteY5" fmla="*/ 464544 h 964310"/>
                <a:gd name="connsiteX6" fmla="*/ 1141466 w 2525340"/>
                <a:gd name="connsiteY6" fmla="*/ 476818 h 964310"/>
                <a:gd name="connsiteX7" fmla="*/ 1571050 w 2525340"/>
                <a:gd name="connsiteY7" fmla="*/ 464544 h 964310"/>
                <a:gd name="connsiteX8" fmla="*/ 1696856 w 2525340"/>
                <a:gd name="connsiteY8" fmla="*/ 522844 h 964310"/>
                <a:gd name="connsiteX9" fmla="*/ 1816526 w 2525340"/>
                <a:gd name="connsiteY9" fmla="*/ 927881 h 964310"/>
                <a:gd name="connsiteX10" fmla="*/ 1963812 w 2525340"/>
                <a:gd name="connsiteY10" fmla="*/ 903333 h 964310"/>
                <a:gd name="connsiteX11" fmla="*/ 2068140 w 2525340"/>
                <a:gd name="connsiteY11" fmla="*/ 559666 h 964310"/>
                <a:gd name="connsiteX12" fmla="*/ 2233836 w 2525340"/>
                <a:gd name="connsiteY12" fmla="*/ 486023 h 964310"/>
                <a:gd name="connsiteX13" fmla="*/ 2525340 w 2525340"/>
                <a:gd name="connsiteY13" fmla="*/ 479886 h 964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25340" h="964310">
                  <a:moveTo>
                    <a:pt x="0" y="473749"/>
                  </a:moveTo>
                  <a:cubicBezTo>
                    <a:pt x="101770" y="433859"/>
                    <a:pt x="203541" y="393970"/>
                    <a:pt x="266956" y="323395"/>
                  </a:cubicBezTo>
                  <a:cubicBezTo>
                    <a:pt x="330371" y="252820"/>
                    <a:pt x="337531" y="98374"/>
                    <a:pt x="380489" y="50302"/>
                  </a:cubicBezTo>
                  <a:cubicBezTo>
                    <a:pt x="423447" y="2230"/>
                    <a:pt x="485328" y="-26409"/>
                    <a:pt x="524706" y="34960"/>
                  </a:cubicBezTo>
                  <a:cubicBezTo>
                    <a:pt x="564084" y="96329"/>
                    <a:pt x="565108" y="346920"/>
                    <a:pt x="616760" y="418517"/>
                  </a:cubicBezTo>
                  <a:cubicBezTo>
                    <a:pt x="668412" y="490114"/>
                    <a:pt x="747169" y="454827"/>
                    <a:pt x="834620" y="464544"/>
                  </a:cubicBezTo>
                  <a:cubicBezTo>
                    <a:pt x="922071" y="474261"/>
                    <a:pt x="1018728" y="476818"/>
                    <a:pt x="1141466" y="476818"/>
                  </a:cubicBezTo>
                  <a:cubicBezTo>
                    <a:pt x="1264204" y="476818"/>
                    <a:pt x="1478485" y="456873"/>
                    <a:pt x="1571050" y="464544"/>
                  </a:cubicBezTo>
                  <a:cubicBezTo>
                    <a:pt x="1663615" y="472215"/>
                    <a:pt x="1655943" y="445621"/>
                    <a:pt x="1696856" y="522844"/>
                  </a:cubicBezTo>
                  <a:cubicBezTo>
                    <a:pt x="1737769" y="600067"/>
                    <a:pt x="1772033" y="864466"/>
                    <a:pt x="1816526" y="927881"/>
                  </a:cubicBezTo>
                  <a:cubicBezTo>
                    <a:pt x="1861019" y="991296"/>
                    <a:pt x="1921876" y="964702"/>
                    <a:pt x="1963812" y="903333"/>
                  </a:cubicBezTo>
                  <a:cubicBezTo>
                    <a:pt x="2005748" y="841964"/>
                    <a:pt x="2023136" y="629218"/>
                    <a:pt x="2068140" y="559666"/>
                  </a:cubicBezTo>
                  <a:cubicBezTo>
                    <a:pt x="2113144" y="490114"/>
                    <a:pt x="2157636" y="499320"/>
                    <a:pt x="2233836" y="486023"/>
                  </a:cubicBezTo>
                  <a:cubicBezTo>
                    <a:pt x="2310036" y="472726"/>
                    <a:pt x="2417688" y="476306"/>
                    <a:pt x="2525340" y="479886"/>
                  </a:cubicBezTo>
                </a:path>
              </a:pathLst>
            </a:custGeom>
            <a:ln w="19050"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4911111" y="799519"/>
            <a:ext cx="41088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Approximate derivative:</a:t>
            </a:r>
          </a:p>
          <a:p>
            <a:pPr lvl="1"/>
            <a:r>
              <a:rPr lang="en-US" sz="2000" dirty="0" smtClean="0">
                <a:solidFill>
                  <a:schemeClr val="tx2"/>
                </a:solidFill>
              </a:rPr>
              <a:t>The Sobel operator </a:t>
            </a:r>
            <a:endParaRPr lang="en-US" sz="2000" baseline="-25000" dirty="0" smtClean="0">
              <a:solidFill>
                <a:schemeClr val="tx2"/>
              </a:solidFill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100" y="2033721"/>
            <a:ext cx="737680" cy="42066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683" y="3391188"/>
            <a:ext cx="365792" cy="585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727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353488"/>
            <a:ext cx="2912431" cy="791466"/>
          </a:xfrm>
        </p:spPr>
        <p:txBody>
          <a:bodyPr/>
          <a:lstStyle/>
          <a:p>
            <a:r>
              <a:rPr lang="en-US" dirty="0" smtClean="0"/>
              <a:t>Filters - Gradient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849998" y="799519"/>
            <a:ext cx="25621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Edge detection</a:t>
            </a:r>
            <a:endParaRPr lang="en-US" sz="2000" baseline="-25000" dirty="0" smtClean="0">
              <a:solidFill>
                <a:schemeClr val="tx2"/>
              </a:solidFill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1057051" y="1844913"/>
            <a:ext cx="2697043" cy="694542"/>
            <a:chOff x="691906" y="1758226"/>
            <a:chExt cx="1955918" cy="538515"/>
          </a:xfrm>
        </p:grpSpPr>
        <p:grpSp>
          <p:nvGrpSpPr>
            <p:cNvPr id="9" name="Group 8"/>
            <p:cNvGrpSpPr/>
            <p:nvPr/>
          </p:nvGrpSpPr>
          <p:grpSpPr>
            <a:xfrm>
              <a:off x="691906" y="1758226"/>
              <a:ext cx="1955918" cy="538515"/>
              <a:chOff x="853440" y="1356360"/>
              <a:chExt cx="2184400" cy="746760"/>
            </a:xfrm>
          </p:grpSpPr>
          <p:cxnSp>
            <p:nvCxnSpPr>
              <p:cNvPr id="10" name="Straight Connector 9"/>
              <p:cNvCxnSpPr/>
              <p:nvPr/>
            </p:nvCxnSpPr>
            <p:spPr>
              <a:xfrm>
                <a:off x="866140" y="1356360"/>
                <a:ext cx="0" cy="74676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/>
              <p:nvPr/>
            </p:nvCxnSpPr>
            <p:spPr>
              <a:xfrm>
                <a:off x="853440" y="2103120"/>
                <a:ext cx="2184400" cy="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3" name="Freeform 2"/>
            <p:cNvSpPr/>
            <p:nvPr/>
          </p:nvSpPr>
          <p:spPr>
            <a:xfrm>
              <a:off x="703968" y="1905906"/>
              <a:ext cx="1886940" cy="387903"/>
            </a:xfrm>
            <a:custGeom>
              <a:avLst/>
              <a:gdLst>
                <a:gd name="connsiteX0" fmla="*/ 0 w 2645009"/>
                <a:gd name="connsiteY0" fmla="*/ 542260 h 543741"/>
                <a:gd name="connsiteX1" fmla="*/ 294572 w 2645009"/>
                <a:gd name="connsiteY1" fmla="*/ 444069 h 543741"/>
                <a:gd name="connsiteX2" fmla="*/ 653581 w 2645009"/>
                <a:gd name="connsiteY2" fmla="*/ 78923 h 543741"/>
                <a:gd name="connsiteX3" fmla="*/ 1632419 w 2645009"/>
                <a:gd name="connsiteY3" fmla="*/ 32896 h 543741"/>
                <a:gd name="connsiteX4" fmla="*/ 2052797 w 2645009"/>
                <a:gd name="connsiteY4" fmla="*/ 477822 h 543741"/>
                <a:gd name="connsiteX5" fmla="*/ 2645009 w 2645009"/>
                <a:gd name="connsiteY5" fmla="*/ 533054 h 54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45009" h="543741">
                  <a:moveTo>
                    <a:pt x="0" y="542260"/>
                  </a:moveTo>
                  <a:cubicBezTo>
                    <a:pt x="92821" y="531776"/>
                    <a:pt x="185642" y="521292"/>
                    <a:pt x="294572" y="444069"/>
                  </a:cubicBezTo>
                  <a:cubicBezTo>
                    <a:pt x="403502" y="366846"/>
                    <a:pt x="430607" y="147452"/>
                    <a:pt x="653581" y="78923"/>
                  </a:cubicBezTo>
                  <a:cubicBezTo>
                    <a:pt x="876555" y="10394"/>
                    <a:pt x="1399216" y="-33587"/>
                    <a:pt x="1632419" y="32896"/>
                  </a:cubicBezTo>
                  <a:cubicBezTo>
                    <a:pt x="1865622" y="99379"/>
                    <a:pt x="1884032" y="394462"/>
                    <a:pt x="2052797" y="477822"/>
                  </a:cubicBezTo>
                  <a:cubicBezTo>
                    <a:pt x="2221562" y="561182"/>
                    <a:pt x="2433285" y="547118"/>
                    <a:pt x="2645009" y="533054"/>
                  </a:cubicBezTo>
                </a:path>
              </a:pathLst>
            </a:custGeom>
            <a:ln w="19050"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1057051" y="3326582"/>
            <a:ext cx="2697044" cy="1164461"/>
            <a:chOff x="920537" y="3178921"/>
            <a:chExt cx="1955918" cy="902868"/>
          </a:xfrm>
        </p:grpSpPr>
        <p:grpSp>
          <p:nvGrpSpPr>
            <p:cNvPr id="13" name="Group 12"/>
            <p:cNvGrpSpPr/>
            <p:nvPr/>
          </p:nvGrpSpPr>
          <p:grpSpPr>
            <a:xfrm>
              <a:off x="920537" y="3178921"/>
              <a:ext cx="1955918" cy="553974"/>
              <a:chOff x="853440" y="1356360"/>
              <a:chExt cx="2184400" cy="746760"/>
            </a:xfrm>
          </p:grpSpPr>
          <p:cxnSp>
            <p:nvCxnSpPr>
              <p:cNvPr id="15" name="Straight Connector 14"/>
              <p:cNvCxnSpPr/>
              <p:nvPr/>
            </p:nvCxnSpPr>
            <p:spPr>
              <a:xfrm>
                <a:off x="866140" y="1356360"/>
                <a:ext cx="0" cy="74676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>
                <a:off x="853440" y="2103120"/>
                <a:ext cx="2184400" cy="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5" name="Freeform 4"/>
            <p:cNvSpPr/>
            <p:nvPr/>
          </p:nvSpPr>
          <p:spPr>
            <a:xfrm>
              <a:off x="935860" y="3393854"/>
              <a:ext cx="1801569" cy="687935"/>
            </a:xfrm>
            <a:custGeom>
              <a:avLst/>
              <a:gdLst>
                <a:gd name="connsiteX0" fmla="*/ 0 w 2525340"/>
                <a:gd name="connsiteY0" fmla="*/ 473749 h 964310"/>
                <a:gd name="connsiteX1" fmla="*/ 266956 w 2525340"/>
                <a:gd name="connsiteY1" fmla="*/ 323395 h 964310"/>
                <a:gd name="connsiteX2" fmla="*/ 380489 w 2525340"/>
                <a:gd name="connsiteY2" fmla="*/ 50302 h 964310"/>
                <a:gd name="connsiteX3" fmla="*/ 524706 w 2525340"/>
                <a:gd name="connsiteY3" fmla="*/ 34960 h 964310"/>
                <a:gd name="connsiteX4" fmla="*/ 616760 w 2525340"/>
                <a:gd name="connsiteY4" fmla="*/ 418517 h 964310"/>
                <a:gd name="connsiteX5" fmla="*/ 834620 w 2525340"/>
                <a:gd name="connsiteY5" fmla="*/ 464544 h 964310"/>
                <a:gd name="connsiteX6" fmla="*/ 1141466 w 2525340"/>
                <a:gd name="connsiteY6" fmla="*/ 476818 h 964310"/>
                <a:gd name="connsiteX7" fmla="*/ 1571050 w 2525340"/>
                <a:gd name="connsiteY7" fmla="*/ 464544 h 964310"/>
                <a:gd name="connsiteX8" fmla="*/ 1696856 w 2525340"/>
                <a:gd name="connsiteY8" fmla="*/ 522844 h 964310"/>
                <a:gd name="connsiteX9" fmla="*/ 1816526 w 2525340"/>
                <a:gd name="connsiteY9" fmla="*/ 927881 h 964310"/>
                <a:gd name="connsiteX10" fmla="*/ 1963812 w 2525340"/>
                <a:gd name="connsiteY10" fmla="*/ 903333 h 964310"/>
                <a:gd name="connsiteX11" fmla="*/ 2068140 w 2525340"/>
                <a:gd name="connsiteY11" fmla="*/ 559666 h 964310"/>
                <a:gd name="connsiteX12" fmla="*/ 2233836 w 2525340"/>
                <a:gd name="connsiteY12" fmla="*/ 486023 h 964310"/>
                <a:gd name="connsiteX13" fmla="*/ 2525340 w 2525340"/>
                <a:gd name="connsiteY13" fmla="*/ 479886 h 964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25340" h="964310">
                  <a:moveTo>
                    <a:pt x="0" y="473749"/>
                  </a:moveTo>
                  <a:cubicBezTo>
                    <a:pt x="101770" y="433859"/>
                    <a:pt x="203541" y="393970"/>
                    <a:pt x="266956" y="323395"/>
                  </a:cubicBezTo>
                  <a:cubicBezTo>
                    <a:pt x="330371" y="252820"/>
                    <a:pt x="337531" y="98374"/>
                    <a:pt x="380489" y="50302"/>
                  </a:cubicBezTo>
                  <a:cubicBezTo>
                    <a:pt x="423447" y="2230"/>
                    <a:pt x="485328" y="-26409"/>
                    <a:pt x="524706" y="34960"/>
                  </a:cubicBezTo>
                  <a:cubicBezTo>
                    <a:pt x="564084" y="96329"/>
                    <a:pt x="565108" y="346920"/>
                    <a:pt x="616760" y="418517"/>
                  </a:cubicBezTo>
                  <a:cubicBezTo>
                    <a:pt x="668412" y="490114"/>
                    <a:pt x="747169" y="454827"/>
                    <a:pt x="834620" y="464544"/>
                  </a:cubicBezTo>
                  <a:cubicBezTo>
                    <a:pt x="922071" y="474261"/>
                    <a:pt x="1018728" y="476818"/>
                    <a:pt x="1141466" y="476818"/>
                  </a:cubicBezTo>
                  <a:cubicBezTo>
                    <a:pt x="1264204" y="476818"/>
                    <a:pt x="1478485" y="456873"/>
                    <a:pt x="1571050" y="464544"/>
                  </a:cubicBezTo>
                  <a:cubicBezTo>
                    <a:pt x="1663615" y="472215"/>
                    <a:pt x="1655943" y="445621"/>
                    <a:pt x="1696856" y="522844"/>
                  </a:cubicBezTo>
                  <a:cubicBezTo>
                    <a:pt x="1737769" y="600067"/>
                    <a:pt x="1772033" y="864466"/>
                    <a:pt x="1816526" y="927881"/>
                  </a:cubicBezTo>
                  <a:cubicBezTo>
                    <a:pt x="1861019" y="991296"/>
                    <a:pt x="1921876" y="964702"/>
                    <a:pt x="1963812" y="903333"/>
                  </a:cubicBezTo>
                  <a:cubicBezTo>
                    <a:pt x="2005748" y="841964"/>
                    <a:pt x="2023136" y="629218"/>
                    <a:pt x="2068140" y="559666"/>
                  </a:cubicBezTo>
                  <a:cubicBezTo>
                    <a:pt x="2113144" y="490114"/>
                    <a:pt x="2157636" y="499320"/>
                    <a:pt x="2233836" y="486023"/>
                  </a:cubicBezTo>
                  <a:cubicBezTo>
                    <a:pt x="2310036" y="472726"/>
                    <a:pt x="2417688" y="476306"/>
                    <a:pt x="2525340" y="479886"/>
                  </a:cubicBezTo>
                </a:path>
              </a:pathLst>
            </a:custGeom>
            <a:ln w="19050"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4911111" y="799519"/>
            <a:ext cx="41088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Approximate derivative:</a:t>
            </a:r>
          </a:p>
          <a:p>
            <a:pPr lvl="1"/>
            <a:r>
              <a:rPr lang="en-US" sz="2000" dirty="0" smtClean="0">
                <a:solidFill>
                  <a:schemeClr val="tx2"/>
                </a:solidFill>
              </a:rPr>
              <a:t>The Sobel operator </a:t>
            </a:r>
            <a:endParaRPr lang="en-US" sz="2000" baseline="-25000" dirty="0" smtClean="0">
              <a:solidFill>
                <a:schemeClr val="tx2"/>
              </a:solidFill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420" y="1800853"/>
            <a:ext cx="2712955" cy="969348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100" y="2033721"/>
            <a:ext cx="737680" cy="42066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683" y="3391188"/>
            <a:ext cx="365792" cy="585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62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353488"/>
            <a:ext cx="2912431" cy="791466"/>
          </a:xfrm>
        </p:spPr>
        <p:txBody>
          <a:bodyPr/>
          <a:lstStyle/>
          <a:p>
            <a:r>
              <a:rPr lang="en-US" dirty="0" smtClean="0"/>
              <a:t>Filters - Gradient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849998" y="799519"/>
            <a:ext cx="25621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Edge detection</a:t>
            </a:r>
            <a:endParaRPr lang="en-US" sz="2000" baseline="-25000" dirty="0" smtClean="0">
              <a:solidFill>
                <a:schemeClr val="tx2"/>
              </a:solidFill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1057051" y="1844913"/>
            <a:ext cx="2697043" cy="694542"/>
            <a:chOff x="691906" y="1758226"/>
            <a:chExt cx="1955918" cy="538515"/>
          </a:xfrm>
        </p:grpSpPr>
        <p:grpSp>
          <p:nvGrpSpPr>
            <p:cNvPr id="9" name="Group 8"/>
            <p:cNvGrpSpPr/>
            <p:nvPr/>
          </p:nvGrpSpPr>
          <p:grpSpPr>
            <a:xfrm>
              <a:off x="691906" y="1758226"/>
              <a:ext cx="1955918" cy="538515"/>
              <a:chOff x="853440" y="1356360"/>
              <a:chExt cx="2184400" cy="746760"/>
            </a:xfrm>
          </p:grpSpPr>
          <p:cxnSp>
            <p:nvCxnSpPr>
              <p:cNvPr id="10" name="Straight Connector 9"/>
              <p:cNvCxnSpPr/>
              <p:nvPr/>
            </p:nvCxnSpPr>
            <p:spPr>
              <a:xfrm>
                <a:off x="866140" y="1356360"/>
                <a:ext cx="0" cy="74676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/>
              <p:nvPr/>
            </p:nvCxnSpPr>
            <p:spPr>
              <a:xfrm>
                <a:off x="853440" y="2103120"/>
                <a:ext cx="2184400" cy="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3" name="Freeform 2"/>
            <p:cNvSpPr/>
            <p:nvPr/>
          </p:nvSpPr>
          <p:spPr>
            <a:xfrm>
              <a:off x="703968" y="1905906"/>
              <a:ext cx="1886940" cy="387903"/>
            </a:xfrm>
            <a:custGeom>
              <a:avLst/>
              <a:gdLst>
                <a:gd name="connsiteX0" fmla="*/ 0 w 2645009"/>
                <a:gd name="connsiteY0" fmla="*/ 542260 h 543741"/>
                <a:gd name="connsiteX1" fmla="*/ 294572 w 2645009"/>
                <a:gd name="connsiteY1" fmla="*/ 444069 h 543741"/>
                <a:gd name="connsiteX2" fmla="*/ 653581 w 2645009"/>
                <a:gd name="connsiteY2" fmla="*/ 78923 h 543741"/>
                <a:gd name="connsiteX3" fmla="*/ 1632419 w 2645009"/>
                <a:gd name="connsiteY3" fmla="*/ 32896 h 543741"/>
                <a:gd name="connsiteX4" fmla="*/ 2052797 w 2645009"/>
                <a:gd name="connsiteY4" fmla="*/ 477822 h 543741"/>
                <a:gd name="connsiteX5" fmla="*/ 2645009 w 2645009"/>
                <a:gd name="connsiteY5" fmla="*/ 533054 h 54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45009" h="543741">
                  <a:moveTo>
                    <a:pt x="0" y="542260"/>
                  </a:moveTo>
                  <a:cubicBezTo>
                    <a:pt x="92821" y="531776"/>
                    <a:pt x="185642" y="521292"/>
                    <a:pt x="294572" y="444069"/>
                  </a:cubicBezTo>
                  <a:cubicBezTo>
                    <a:pt x="403502" y="366846"/>
                    <a:pt x="430607" y="147452"/>
                    <a:pt x="653581" y="78923"/>
                  </a:cubicBezTo>
                  <a:cubicBezTo>
                    <a:pt x="876555" y="10394"/>
                    <a:pt x="1399216" y="-33587"/>
                    <a:pt x="1632419" y="32896"/>
                  </a:cubicBezTo>
                  <a:cubicBezTo>
                    <a:pt x="1865622" y="99379"/>
                    <a:pt x="1884032" y="394462"/>
                    <a:pt x="2052797" y="477822"/>
                  </a:cubicBezTo>
                  <a:cubicBezTo>
                    <a:pt x="2221562" y="561182"/>
                    <a:pt x="2433285" y="547118"/>
                    <a:pt x="2645009" y="533054"/>
                  </a:cubicBezTo>
                </a:path>
              </a:pathLst>
            </a:custGeom>
            <a:ln w="19050"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1057051" y="3326582"/>
            <a:ext cx="2697044" cy="1164461"/>
            <a:chOff x="920537" y="3178921"/>
            <a:chExt cx="1955918" cy="902868"/>
          </a:xfrm>
        </p:grpSpPr>
        <p:grpSp>
          <p:nvGrpSpPr>
            <p:cNvPr id="13" name="Group 12"/>
            <p:cNvGrpSpPr/>
            <p:nvPr/>
          </p:nvGrpSpPr>
          <p:grpSpPr>
            <a:xfrm>
              <a:off x="920537" y="3178921"/>
              <a:ext cx="1955918" cy="553974"/>
              <a:chOff x="853440" y="1356360"/>
              <a:chExt cx="2184400" cy="746760"/>
            </a:xfrm>
          </p:grpSpPr>
          <p:cxnSp>
            <p:nvCxnSpPr>
              <p:cNvPr id="15" name="Straight Connector 14"/>
              <p:cNvCxnSpPr/>
              <p:nvPr/>
            </p:nvCxnSpPr>
            <p:spPr>
              <a:xfrm>
                <a:off x="866140" y="1356360"/>
                <a:ext cx="0" cy="74676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>
                <a:off x="853440" y="2103120"/>
                <a:ext cx="2184400" cy="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5" name="Freeform 4"/>
            <p:cNvSpPr/>
            <p:nvPr/>
          </p:nvSpPr>
          <p:spPr>
            <a:xfrm>
              <a:off x="935860" y="3393854"/>
              <a:ext cx="1801569" cy="687935"/>
            </a:xfrm>
            <a:custGeom>
              <a:avLst/>
              <a:gdLst>
                <a:gd name="connsiteX0" fmla="*/ 0 w 2525340"/>
                <a:gd name="connsiteY0" fmla="*/ 473749 h 964310"/>
                <a:gd name="connsiteX1" fmla="*/ 266956 w 2525340"/>
                <a:gd name="connsiteY1" fmla="*/ 323395 h 964310"/>
                <a:gd name="connsiteX2" fmla="*/ 380489 w 2525340"/>
                <a:gd name="connsiteY2" fmla="*/ 50302 h 964310"/>
                <a:gd name="connsiteX3" fmla="*/ 524706 w 2525340"/>
                <a:gd name="connsiteY3" fmla="*/ 34960 h 964310"/>
                <a:gd name="connsiteX4" fmla="*/ 616760 w 2525340"/>
                <a:gd name="connsiteY4" fmla="*/ 418517 h 964310"/>
                <a:gd name="connsiteX5" fmla="*/ 834620 w 2525340"/>
                <a:gd name="connsiteY5" fmla="*/ 464544 h 964310"/>
                <a:gd name="connsiteX6" fmla="*/ 1141466 w 2525340"/>
                <a:gd name="connsiteY6" fmla="*/ 476818 h 964310"/>
                <a:gd name="connsiteX7" fmla="*/ 1571050 w 2525340"/>
                <a:gd name="connsiteY7" fmla="*/ 464544 h 964310"/>
                <a:gd name="connsiteX8" fmla="*/ 1696856 w 2525340"/>
                <a:gd name="connsiteY8" fmla="*/ 522844 h 964310"/>
                <a:gd name="connsiteX9" fmla="*/ 1816526 w 2525340"/>
                <a:gd name="connsiteY9" fmla="*/ 927881 h 964310"/>
                <a:gd name="connsiteX10" fmla="*/ 1963812 w 2525340"/>
                <a:gd name="connsiteY10" fmla="*/ 903333 h 964310"/>
                <a:gd name="connsiteX11" fmla="*/ 2068140 w 2525340"/>
                <a:gd name="connsiteY11" fmla="*/ 559666 h 964310"/>
                <a:gd name="connsiteX12" fmla="*/ 2233836 w 2525340"/>
                <a:gd name="connsiteY12" fmla="*/ 486023 h 964310"/>
                <a:gd name="connsiteX13" fmla="*/ 2525340 w 2525340"/>
                <a:gd name="connsiteY13" fmla="*/ 479886 h 964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25340" h="964310">
                  <a:moveTo>
                    <a:pt x="0" y="473749"/>
                  </a:moveTo>
                  <a:cubicBezTo>
                    <a:pt x="101770" y="433859"/>
                    <a:pt x="203541" y="393970"/>
                    <a:pt x="266956" y="323395"/>
                  </a:cubicBezTo>
                  <a:cubicBezTo>
                    <a:pt x="330371" y="252820"/>
                    <a:pt x="337531" y="98374"/>
                    <a:pt x="380489" y="50302"/>
                  </a:cubicBezTo>
                  <a:cubicBezTo>
                    <a:pt x="423447" y="2230"/>
                    <a:pt x="485328" y="-26409"/>
                    <a:pt x="524706" y="34960"/>
                  </a:cubicBezTo>
                  <a:cubicBezTo>
                    <a:pt x="564084" y="96329"/>
                    <a:pt x="565108" y="346920"/>
                    <a:pt x="616760" y="418517"/>
                  </a:cubicBezTo>
                  <a:cubicBezTo>
                    <a:pt x="668412" y="490114"/>
                    <a:pt x="747169" y="454827"/>
                    <a:pt x="834620" y="464544"/>
                  </a:cubicBezTo>
                  <a:cubicBezTo>
                    <a:pt x="922071" y="474261"/>
                    <a:pt x="1018728" y="476818"/>
                    <a:pt x="1141466" y="476818"/>
                  </a:cubicBezTo>
                  <a:cubicBezTo>
                    <a:pt x="1264204" y="476818"/>
                    <a:pt x="1478485" y="456873"/>
                    <a:pt x="1571050" y="464544"/>
                  </a:cubicBezTo>
                  <a:cubicBezTo>
                    <a:pt x="1663615" y="472215"/>
                    <a:pt x="1655943" y="445621"/>
                    <a:pt x="1696856" y="522844"/>
                  </a:cubicBezTo>
                  <a:cubicBezTo>
                    <a:pt x="1737769" y="600067"/>
                    <a:pt x="1772033" y="864466"/>
                    <a:pt x="1816526" y="927881"/>
                  </a:cubicBezTo>
                  <a:cubicBezTo>
                    <a:pt x="1861019" y="991296"/>
                    <a:pt x="1921876" y="964702"/>
                    <a:pt x="1963812" y="903333"/>
                  </a:cubicBezTo>
                  <a:cubicBezTo>
                    <a:pt x="2005748" y="841964"/>
                    <a:pt x="2023136" y="629218"/>
                    <a:pt x="2068140" y="559666"/>
                  </a:cubicBezTo>
                  <a:cubicBezTo>
                    <a:pt x="2113144" y="490114"/>
                    <a:pt x="2157636" y="499320"/>
                    <a:pt x="2233836" y="486023"/>
                  </a:cubicBezTo>
                  <a:cubicBezTo>
                    <a:pt x="2310036" y="472726"/>
                    <a:pt x="2417688" y="476306"/>
                    <a:pt x="2525340" y="479886"/>
                  </a:cubicBezTo>
                </a:path>
              </a:pathLst>
            </a:custGeom>
            <a:ln w="19050"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4911111" y="799519"/>
            <a:ext cx="41088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Approximate derivative:</a:t>
            </a:r>
          </a:p>
          <a:p>
            <a:pPr lvl="1"/>
            <a:r>
              <a:rPr lang="en-US" sz="2000" dirty="0" smtClean="0">
                <a:solidFill>
                  <a:schemeClr val="tx2"/>
                </a:solidFill>
              </a:rPr>
              <a:t>The Sobel operator </a:t>
            </a:r>
            <a:endParaRPr lang="en-US" sz="2000" baseline="-25000" dirty="0" smtClean="0">
              <a:solidFill>
                <a:schemeClr val="tx2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420" y="1800853"/>
            <a:ext cx="2712955" cy="96934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8551" y="3190003"/>
            <a:ext cx="2767824" cy="98763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100" y="2033721"/>
            <a:ext cx="737680" cy="42066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683" y="3391188"/>
            <a:ext cx="365792" cy="585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985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ICR Image Analysis">
  <a:themeElements>
    <a:clrScheme name="Custom 50">
      <a:dk1>
        <a:srgbClr val="000000"/>
      </a:dk1>
      <a:lt1>
        <a:srgbClr val="FFFFFF"/>
      </a:lt1>
      <a:dk2>
        <a:srgbClr val="616365"/>
      </a:dk2>
      <a:lt2>
        <a:srgbClr val="A71930"/>
      </a:lt2>
      <a:accent1>
        <a:srgbClr val="EE7EA6"/>
      </a:accent1>
      <a:accent2>
        <a:srgbClr val="F9A100"/>
      </a:accent2>
      <a:accent3>
        <a:srgbClr val="FFD602"/>
      </a:accent3>
      <a:accent4>
        <a:srgbClr val="C9DD03"/>
      </a:accent4>
      <a:accent5>
        <a:srgbClr val="726E20"/>
      </a:accent5>
      <a:accent6>
        <a:srgbClr val="003D4C"/>
      </a:accent6>
      <a:hlink>
        <a:srgbClr val="A0A1A3"/>
      </a:hlink>
      <a:folHlink>
        <a:srgbClr val="00000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A844040AAADEB4484895B593F9D3BCE" ma:contentTypeVersion="1" ma:contentTypeDescription="Create a new document." ma:contentTypeScope="" ma:versionID="e7463f9c0fe8a1f14ea03b9314f2f3d5">
  <xsd:schema xmlns:xsd="http://www.w3.org/2001/XMLSchema" xmlns:xs="http://www.w3.org/2001/XMLSchema" xmlns:p="http://schemas.microsoft.com/office/2006/metadata/properties" xmlns:ns1="http://schemas.microsoft.com/sharepoint/v3" targetNamespace="http://schemas.microsoft.com/office/2006/metadata/properties" ma:root="true" ma:fieldsID="18eccab7e06c40e5fe83bf06182e4b5b" ns1:_="">
    <xsd:import namespace="http://schemas.microsoft.com/sharepoint/v3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Scheduling Start Date" ma:description="Scheduling Start Date is a site column created by the Publishing feature. It is used to specify the date and time on which this page will first appear to site visitors." ma:hidden="true" ma:internalName="PublishingStartDate">
      <xsd:simpleType>
        <xsd:restriction base="dms:Unknown"/>
      </xsd:simpleType>
    </xsd:element>
    <xsd:element name="PublishingExpirationDate" ma:index="9" nillable="true" ma:displayName="Scheduling End Date" ma:description="Scheduling End Date is a site column created by the Publishing feature. It is used to specify the date and time on which this page will no longer appear to site visitors." ma:hidden="true" ma:internalName="PublishingExpirationDat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4E9CD1E8-CF64-4676-AC27-0EF8054D9CE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C51E133-9952-4AB2-A84C-8BD7D0FF11F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516095E-C64D-4887-A414-8F3E4E104EC1}">
  <ds:schemaRefs>
    <ds:schemaRef ds:uri="http://schemas.openxmlformats.org/package/2006/metadata/core-properties"/>
    <ds:schemaRef ds:uri="http://schemas.microsoft.com/sharepoint/v3"/>
    <ds:schemaRef ds:uri="http://schemas.microsoft.com/office/2006/documentManagement/types"/>
    <ds:schemaRef ds:uri="http://purl.org/dc/terms/"/>
    <ds:schemaRef ds:uri="http://schemas.microsoft.com/office/infopath/2007/PartnerControls"/>
    <ds:schemaRef ds:uri="http://purl.org/dc/dcmitype/"/>
    <ds:schemaRef ds:uri="http://schemas.microsoft.com/office/2006/metadata/properties"/>
    <ds:schemaRef ds:uri="http://www.w3.org/XML/1998/namespace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ICR Scientific PowerPoint_Widescreen_Template</Template>
  <TotalTime>10791</TotalTime>
  <Words>3707</Words>
  <Application>Microsoft Office PowerPoint</Application>
  <PresentationFormat>On-screen Show (16:9)</PresentationFormat>
  <Paragraphs>1376</Paragraphs>
  <Slides>221</Slides>
  <Notes>221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221</vt:i4>
      </vt:variant>
    </vt:vector>
  </HeadingPairs>
  <TitlesOfParts>
    <vt:vector size="226" baseType="lpstr">
      <vt:lpstr>Arial</vt:lpstr>
      <vt:lpstr>Calibri</vt:lpstr>
      <vt:lpstr>Cambria</vt:lpstr>
      <vt:lpstr>Cambria Math</vt:lpstr>
      <vt:lpstr>ICR Image Analysis</vt:lpstr>
      <vt:lpstr>Introduction to image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Institute Of Cancer Research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[Title slide with partner logos]</dc:title>
  <dc:creator>Catherine Graham</dc:creator>
  <cp:lastModifiedBy>adamt</cp:lastModifiedBy>
  <cp:revision>171</cp:revision>
  <cp:lastPrinted>2012-10-16T20:20:01Z</cp:lastPrinted>
  <dcterms:created xsi:type="dcterms:W3CDTF">2015-03-17T12:07:57Z</dcterms:created>
  <dcterms:modified xsi:type="dcterms:W3CDTF">2018-10-08T15:29:08Z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0x010100EA844040AAADEB4484895B593F9D3BCE</vt:lpwstr>
  </property>
</Properties>
</file>